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Evan Batz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90E087-7F64-47D6-9BF7-646462BC87CD}">
  <a:tblStyle styleId="{8690E087-7F64-47D6-9BF7-646462BC87C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0" Type="http://schemas.openxmlformats.org/officeDocument/2006/relationships/slide" Target="slides/slide22.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8-28T23:47:30.824">
    <p:pos x="0" y="0"/>
    <p:text>Notes - Presentations should be 15 minutes in length + 5 minutes for questioning
You will need to bring your presentation on a USB flash drive and label it with the session day and time, session room, and your surname, like this example: “11h00_Wednesday_Room 11_Smith”.
Use bold typeface and large font size (20-24 pt) to ensure that your presentation is visible from any seat in the room.
Provide appropriate geographic context for your presentation so audience members understand the location where the work was carried out, the ecosystem or biome in question, and any other important details.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9-06T15:26:20.041">
    <p:pos x="6000" y="0"/>
    <p:text>Consider changing order to present questions before methods?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1172033f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61172033f1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1172033f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61172033f1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123913b1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123913b1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123913b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123913b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1172033f1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1172033f1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123913b1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123913b1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1172033f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1172033f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005373f0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005373f0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1172033f1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1172033f1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1172033f1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1172033f1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1072b9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1072b9b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1172033f1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1172033f1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7808628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7808628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7808628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7808628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1171b34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1171b34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1171b34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61171b34b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1171b34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1171b34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290a07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290a07a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29b6b94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29b6b94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290a07a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290a07a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29b6b94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29b6b94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mailto:ebatzer@ucdavis.edu" TargetMode="External"/><Relationship Id="rId4" Type="http://schemas.openxmlformats.org/officeDocument/2006/relationships/hyperlink" Target="https://twitter.com/eebatzer?lang=en" TargetMode="External"/><Relationship Id="rId5" Type="http://schemas.openxmlformats.org/officeDocument/2006/relationships/hyperlink" Target="http://www.evanbatzer.com" TargetMode="External"/><Relationship Id="rId6" Type="http://schemas.openxmlformats.org/officeDocument/2006/relationships/image" Target="../media/image23.png"/><Relationship Id="rId7"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hyperlink" Target="https://msdn.microsoft.com/en-us/magazine/jj891054.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descr="Image result for california annual grassland" id="129" name="Google Shape;129;p25"/>
          <p:cNvPicPr preferRelativeResize="0"/>
          <p:nvPr/>
        </p:nvPicPr>
        <p:blipFill rotWithShape="1">
          <a:blip r:embed="rId4">
            <a:alphaModFix/>
          </a:blip>
          <a:srcRect b="25003" l="0" r="24998" t="0"/>
          <a:stretch/>
        </p:blipFill>
        <p:spPr>
          <a:xfrm>
            <a:off x="0" y="0"/>
            <a:ext cx="9144000" cy="5143501"/>
          </a:xfrm>
          <a:prstGeom prst="rect">
            <a:avLst/>
          </a:prstGeom>
          <a:noFill/>
          <a:ln>
            <a:noFill/>
          </a:ln>
        </p:spPr>
      </p:pic>
      <p:sp>
        <p:nvSpPr>
          <p:cNvPr id="130" name="Google Shape;130;p25"/>
          <p:cNvSpPr/>
          <p:nvPr/>
        </p:nvSpPr>
        <p:spPr>
          <a:xfrm>
            <a:off x="-16350" y="1409400"/>
            <a:ext cx="9144000" cy="3429000"/>
          </a:xfrm>
          <a:prstGeom prst="rect">
            <a:avLst/>
          </a:prstGeom>
          <a:solidFill>
            <a:srgbClr val="000000">
              <a:alpha val="6648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type="ctrTitle"/>
          </p:nvPr>
        </p:nvSpPr>
        <p:spPr>
          <a:xfrm>
            <a:off x="371658" y="14280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Climate drives transitions between dominant species in California Annual Grasslands</a:t>
            </a:r>
            <a:endParaRPr sz="3600">
              <a:solidFill>
                <a:srgbClr val="FFFFFF"/>
              </a:solidFill>
            </a:endParaRPr>
          </a:p>
        </p:txBody>
      </p:sp>
      <p:sp>
        <p:nvSpPr>
          <p:cNvPr id="132" name="Google Shape;132;p25"/>
          <p:cNvSpPr txBox="1"/>
          <p:nvPr>
            <p:ph idx="1" type="subTitle"/>
          </p:nvPr>
        </p:nvSpPr>
        <p:spPr>
          <a:xfrm>
            <a:off x="371650" y="35930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Evan Batzer</a:t>
            </a:r>
            <a:r>
              <a:rPr b="1" baseline="30000" lang="en" sz="2300">
                <a:solidFill>
                  <a:srgbClr val="FFFFFF"/>
                </a:solidFill>
              </a:rPr>
              <a:t>1</a:t>
            </a:r>
            <a:r>
              <a:rPr b="1" lang="en" sz="2400">
                <a:solidFill>
                  <a:srgbClr val="FFFFFF"/>
                </a:solidFill>
              </a:rPr>
              <a:t>, </a:t>
            </a:r>
            <a:r>
              <a:rPr lang="en" sz="2400">
                <a:solidFill>
                  <a:srgbClr val="FFFFFF"/>
                </a:solidFill>
              </a:rPr>
              <a:t>Carolyn Malmstrom</a:t>
            </a:r>
            <a:r>
              <a:rPr baseline="30000" lang="en" sz="2400">
                <a:solidFill>
                  <a:srgbClr val="FFFFFF"/>
                </a:solidFill>
              </a:rPr>
              <a:t>2</a:t>
            </a:r>
            <a:r>
              <a:rPr lang="en" sz="2400">
                <a:solidFill>
                  <a:srgbClr val="FFFFFF"/>
                </a:solidFill>
              </a:rPr>
              <a:t>, and Valerie Eviner</a:t>
            </a:r>
            <a:r>
              <a:rPr baseline="30000" lang="en" sz="2400">
                <a:solidFill>
                  <a:srgbClr val="FFFFFF"/>
                </a:solidFill>
              </a:rPr>
              <a:t>1</a:t>
            </a:r>
            <a:endParaRPr baseline="30000" sz="2400"/>
          </a:p>
          <a:p>
            <a:pPr indent="-342900" lvl="0" marL="457200" rtl="0" algn="ctr">
              <a:spcBef>
                <a:spcPts val="0"/>
              </a:spcBef>
              <a:spcAft>
                <a:spcPts val="0"/>
              </a:spcAft>
              <a:buClr>
                <a:srgbClr val="FFFFFF"/>
              </a:buClr>
              <a:buSzPts val="1800"/>
              <a:buAutoNum type="arabicPeriod"/>
            </a:pPr>
            <a:r>
              <a:rPr lang="en" sz="1800">
                <a:solidFill>
                  <a:srgbClr val="FFFFFF"/>
                </a:solidFill>
              </a:rPr>
              <a:t>University of California, Davis</a:t>
            </a:r>
            <a:endParaRPr sz="1800">
              <a:solidFill>
                <a:srgbClr val="FFFFFF"/>
              </a:solidFill>
            </a:endParaRPr>
          </a:p>
          <a:p>
            <a:pPr indent="-342900" lvl="0" marL="457200" rtl="0" algn="ctr">
              <a:spcBef>
                <a:spcPts val="0"/>
              </a:spcBef>
              <a:spcAft>
                <a:spcPts val="0"/>
              </a:spcAft>
              <a:buClr>
                <a:srgbClr val="FFFFFF"/>
              </a:buClr>
              <a:buSzPts val="1800"/>
              <a:buAutoNum type="arabicPeriod"/>
            </a:pPr>
            <a:r>
              <a:rPr lang="en" sz="1800">
                <a:solidFill>
                  <a:srgbClr val="FFFFFF"/>
                </a:solidFill>
              </a:rPr>
              <a:t>Michigan State University</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descr="https://dl2.boxcloud.com/api/2.0/internal_files/300477397455/versions/316322737983/representations/jpg_paged_2048x2048/content/1.jpg?access_token=1!CpSHYAVQBrQwjSGZShyAjR520QTJFXo-NeS8nwjMoRT0tu_U1yskHHhO7-lz0t6ymWXYG7ppPdVB1_8Awp2gVxERpjQaoboi1aTnYIsJ2zMQpoqAC6KDyzPLUBZ8fyKswMC8xChT-zYANT7RCjx-LXMoj2anmaSxm21AkauIW_JIr-1aRvIAoHiOY-sl_IlKwuiSy1o6SP60SZE5r12jNuCuRaWgYxE9pm1wHSOmNacwSZHtJWxXrlET_N9MnbZBNw8g1SarYbdCG3UocbqnifmIL8GYg4jDRfGohaNbOcZ_Y913sUHRDXXQhpOe3g9dzuvkm7skzwE8OxoYM3-tgueE9dfjM6wyaQCkSloxomrd74FmoOKzf9XXskm6e5U3pMgxVMJAtTvjaPGQbCKNf9rNCMAg-1LYWgCOuucFU4HlzlE8qLclPjbXpxQM_TM0paB6LleiUBZD6G7Qb5hcExSaRko7_qlsMkooWHwbXkaP2viUy83y0DjDDissrPMfP3rMDa9Gzud0WbAW5c4Gvi90astWPp-CbeObZp-GT8zv8o9FY748gds7qGNBV6Hg&amp;box_client_name=box-content-preview&amp;box_client_version=1.55.0" id="250" name="Google Shape;250;p34"/>
          <p:cNvPicPr preferRelativeResize="0"/>
          <p:nvPr/>
        </p:nvPicPr>
        <p:blipFill rotWithShape="1">
          <a:blip r:embed="rId4">
            <a:alphaModFix amt="38000"/>
          </a:blip>
          <a:srcRect b="0" l="0" r="0" t="0"/>
          <a:stretch/>
        </p:blipFill>
        <p:spPr>
          <a:xfrm>
            <a:off x="0" y="0"/>
            <a:ext cx="9144003" cy="5143500"/>
          </a:xfrm>
          <a:prstGeom prst="rect">
            <a:avLst/>
          </a:prstGeom>
          <a:noFill/>
          <a:ln>
            <a:noFill/>
          </a:ln>
        </p:spPr>
      </p:pic>
      <p:sp>
        <p:nvSpPr>
          <p:cNvPr id="251" name="Google Shape;251;p34"/>
          <p:cNvSpPr/>
          <p:nvPr/>
        </p:nvSpPr>
        <p:spPr>
          <a:xfrm>
            <a:off x="0" y="876300"/>
            <a:ext cx="9144000" cy="3481800"/>
          </a:xfrm>
          <a:prstGeom prst="rect">
            <a:avLst/>
          </a:prstGeom>
          <a:solidFill>
            <a:srgbClr val="FFFFFF">
              <a:alpha val="60780"/>
            </a:srgbClr>
          </a:solidFill>
          <a:ln cap="flat" cmpd="sng" w="381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52" name="Google Shape;252;p34"/>
          <p:cNvSpPr txBox="1"/>
          <p:nvPr/>
        </p:nvSpPr>
        <p:spPr>
          <a:xfrm>
            <a:off x="171450" y="1056600"/>
            <a:ext cx="8886900" cy="2746800"/>
          </a:xfrm>
          <a:prstGeom prst="rect">
            <a:avLst/>
          </a:prstGeom>
          <a:noFill/>
          <a:ln>
            <a:noFill/>
          </a:ln>
        </p:spPr>
        <p:txBody>
          <a:bodyPr anchorCtr="0" anchor="t" bIns="34275" lIns="68575" spcFirstLastPara="1" rIns="68575" wrap="square" tIns="34275">
            <a:noAutofit/>
          </a:bodyPr>
          <a:lstStyle/>
          <a:p>
            <a:pPr indent="-419100" lvl="0" marL="457200" marR="0" rtl="0" algn="ctr">
              <a:spcBef>
                <a:spcPts val="0"/>
              </a:spcBef>
              <a:spcAft>
                <a:spcPts val="0"/>
              </a:spcAft>
              <a:buClr>
                <a:schemeClr val="dk1"/>
              </a:buClr>
              <a:buSzPts val="3000"/>
              <a:buFont typeface="Calibri"/>
              <a:buAutoNum type="arabicParenR"/>
            </a:pPr>
            <a:r>
              <a:rPr b="1" lang="en" sz="3000">
                <a:solidFill>
                  <a:schemeClr val="dk1"/>
                </a:solidFill>
                <a:latin typeface="Calibri"/>
                <a:ea typeface="Calibri"/>
                <a:cs typeface="Calibri"/>
                <a:sym typeface="Calibri"/>
              </a:rPr>
              <a:t>Under drought, what vegetation states best describe plant communities in California annual grasslands?</a:t>
            </a:r>
            <a:endParaRPr b="1" i="0" sz="3000" u="none" cap="none" strike="noStrike">
              <a:solidFill>
                <a:schemeClr val="dk1"/>
              </a:solidFill>
              <a:latin typeface="Calibri"/>
              <a:ea typeface="Calibri"/>
              <a:cs typeface="Calibri"/>
              <a:sym typeface="Calibri"/>
            </a:endParaRPr>
          </a:p>
          <a:p>
            <a:pPr indent="-419100" lvl="0" marL="457200" marR="0" rtl="0" algn="ctr">
              <a:spcBef>
                <a:spcPts val="1000"/>
              </a:spcBef>
              <a:spcAft>
                <a:spcPts val="0"/>
              </a:spcAft>
              <a:buClr>
                <a:schemeClr val="dk1"/>
              </a:buClr>
              <a:buSzPts val="3000"/>
              <a:buFont typeface="Calibri"/>
              <a:buAutoNum type="arabicParenR"/>
            </a:pPr>
            <a:r>
              <a:rPr b="1" lang="en" sz="3000">
                <a:solidFill>
                  <a:schemeClr val="dk1"/>
                </a:solidFill>
                <a:latin typeface="Calibri"/>
                <a:ea typeface="Calibri"/>
                <a:cs typeface="Calibri"/>
                <a:sym typeface="Calibri"/>
              </a:rPr>
              <a:t>How does drought cause vegetation to transition between states</a:t>
            </a:r>
            <a:r>
              <a:rPr b="1" i="0" lang="en" sz="3000" u="none" cap="none" strike="noStrike">
                <a:solidFill>
                  <a:schemeClr val="dk1"/>
                </a:solidFill>
                <a:latin typeface="Calibri"/>
                <a:ea typeface="Calibri"/>
                <a:cs typeface="Calibri"/>
                <a:sym typeface="Calibri"/>
              </a:rPr>
              <a:t>? </a:t>
            </a:r>
            <a:endParaRPr b="1" i="0" sz="3000" u="none" cap="none" strike="noStrike">
              <a:solidFill>
                <a:schemeClr val="dk1"/>
              </a:solidFill>
              <a:latin typeface="Calibri"/>
              <a:ea typeface="Calibri"/>
              <a:cs typeface="Calibri"/>
              <a:sym typeface="Calibri"/>
            </a:endParaRPr>
          </a:p>
          <a:p>
            <a:pPr indent="0" lvl="1" marL="342900" marR="0" rtl="0" algn="ctr">
              <a:spcBef>
                <a:spcPts val="1000"/>
              </a:spcBef>
              <a:spcAft>
                <a:spcPts val="1000"/>
              </a:spcAft>
              <a:buNone/>
            </a:pPr>
            <a:r>
              <a:rPr b="1" lang="en" sz="3000">
                <a:solidFill>
                  <a:schemeClr val="dk1"/>
                </a:solidFill>
                <a:latin typeface="Calibri"/>
                <a:ea typeface="Calibri"/>
                <a:cs typeface="Calibri"/>
                <a:sym typeface="Calibri"/>
              </a:rPr>
              <a:t>3) How can quantitative state-transition models better guide restoration under global change</a:t>
            </a:r>
            <a:r>
              <a:rPr b="1" i="0" lang="en" sz="3000" u="none" cap="none" strike="noStrike">
                <a:solidFill>
                  <a:schemeClr val="dk1"/>
                </a:solidFill>
                <a:latin typeface="Calibri"/>
                <a:ea typeface="Calibri"/>
                <a:cs typeface="Calibri"/>
                <a:sym typeface="Calibri"/>
              </a:rPr>
              <a:t>?</a:t>
            </a:r>
            <a:r>
              <a:rPr b="1" i="0" lang="en" sz="2400" u="none" cap="none" strike="noStrike">
                <a:solidFill>
                  <a:schemeClr val="dk1"/>
                </a:solidFill>
                <a:latin typeface="Calibri"/>
                <a:ea typeface="Calibri"/>
                <a:cs typeface="Calibri"/>
                <a:sym typeface="Calibri"/>
              </a:rPr>
              <a:t> </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descr="https://dl2.boxcloud.com/api/2.0/internal_files/300474536521/versions/316319861497/representations/jpg_paged_2048x2048/content/1.jpg?access_token=1!FZxJC6D3-WFphpbzg40rapksFWH5Q0gD-DnM6LZ_PIWWwmi3HlJ0xVgMxvXSKzYWb5rca3dNAbltA7XGb4Gpzxw3tQ-sIiGHZqgv4dj3tr1JpJ4pUeiCqufALEIA7C_CAC5cYGPFUsM6zzM5B8RdrG8ymhRwQTDI4FDz-AqW7T8NP6OpUWsCJfl2Ew91nTztSHKChPg2q3LCABT31HJIL3tSwLKidkwF5ef-2lk_B9WElkTnLxVOV-NZzXOBM4kPi60E4AVcY90opgjWWPUkpQ69qzKYtnIGSYCaV0E2p-V5fbuMlixziN-sbBaypkBU_nS6TeQXbEvEXcz0-fweYfsO3wHEEbt3-yf1FQxrLvPc8qs6n_c7f6oGAFsYKwKQTAcEgXkylW-vL9oNHR25d9Pv9UBIIb5lcrSibS48ZITW-xMlAnaKaOxPnINQAGHzkSsL2uKqA-yDoadTxct9UsOLSQOqaPNxPq3Ff8SHk1GMRQI0C72M-OU9fSv04zbGzd9_f4hGhZeB6HVcJaPuSUYl-_AowN3qfgCoSF3X9urVgYEOWkMBhhKr-DabKY18&amp;box_client_name=box-content-preview&amp;box_client_version=1.55.0" id="257" name="Google Shape;257;p35"/>
          <p:cNvPicPr preferRelativeResize="0"/>
          <p:nvPr/>
        </p:nvPicPr>
        <p:blipFill rotWithShape="1">
          <a:blip r:embed="rId3">
            <a:alphaModFix/>
          </a:blip>
          <a:srcRect b="0" l="3810" r="2792" t="0"/>
          <a:stretch/>
        </p:blipFill>
        <p:spPr>
          <a:xfrm>
            <a:off x="6275375" y="926050"/>
            <a:ext cx="2604176" cy="1953149"/>
          </a:xfrm>
          <a:prstGeom prst="rect">
            <a:avLst/>
          </a:prstGeom>
          <a:noFill/>
          <a:ln cap="flat" cmpd="sng" w="9525">
            <a:solidFill>
              <a:srgbClr val="000000"/>
            </a:solidFill>
            <a:prstDash val="solid"/>
            <a:round/>
            <a:headEnd len="sm" w="sm" type="none"/>
            <a:tailEnd len="sm" w="sm" type="none"/>
          </a:ln>
        </p:spPr>
      </p:pic>
      <p:pic>
        <p:nvPicPr>
          <p:cNvPr descr="Image result for cimis" id="258" name="Google Shape;258;p35"/>
          <p:cNvPicPr preferRelativeResize="0"/>
          <p:nvPr/>
        </p:nvPicPr>
        <p:blipFill rotWithShape="1">
          <a:blip r:embed="rId4">
            <a:alphaModFix/>
          </a:blip>
          <a:srcRect b="0" l="0" r="7842" t="0"/>
          <a:stretch/>
        </p:blipFill>
        <p:spPr>
          <a:xfrm>
            <a:off x="6275375" y="3068746"/>
            <a:ext cx="2604175" cy="1858279"/>
          </a:xfrm>
          <a:prstGeom prst="rect">
            <a:avLst/>
          </a:prstGeom>
          <a:noFill/>
          <a:ln cap="flat" cmpd="sng" w="9525">
            <a:solidFill>
              <a:srgbClr val="000000"/>
            </a:solidFill>
            <a:prstDash val="solid"/>
            <a:round/>
            <a:headEnd len="sm" w="sm" type="none"/>
            <a:tailEnd len="sm" w="sm" type="none"/>
          </a:ln>
        </p:spPr>
      </p:pic>
      <p:sp>
        <p:nvSpPr>
          <p:cNvPr id="259" name="Google Shape;259;p35"/>
          <p:cNvSpPr txBox="1"/>
          <p:nvPr/>
        </p:nvSpPr>
        <p:spPr>
          <a:xfrm>
            <a:off x="142175" y="1035347"/>
            <a:ext cx="5438100" cy="2123400"/>
          </a:xfrm>
          <a:prstGeom prst="rect">
            <a:avLst/>
          </a:prstGeom>
          <a:noFill/>
          <a:ln>
            <a:noFill/>
          </a:ln>
        </p:spPr>
        <p:txBody>
          <a:bodyPr anchorCtr="0" anchor="t" bIns="34275" lIns="68575" spcFirstLastPara="1" rIns="68575" wrap="square" tIns="34275">
            <a:noAutofit/>
          </a:bodyPr>
          <a:lstStyle/>
          <a:p>
            <a:pPr indent="0" lvl="1" marL="342900" marR="0" rtl="0" algn="l">
              <a:spcBef>
                <a:spcPts val="0"/>
              </a:spcBef>
              <a:spcAft>
                <a:spcPts val="0"/>
              </a:spcAft>
              <a:buNone/>
            </a:pPr>
            <a:r>
              <a:rPr b="1" lang="en" sz="1500">
                <a:solidFill>
                  <a:schemeClr val="dk1"/>
                </a:solidFill>
              </a:rPr>
              <a:t>56 experimental plots established in Davis, California</a:t>
            </a:r>
            <a:endParaRPr b="1" sz="1500">
              <a:solidFill>
                <a:schemeClr val="dk1"/>
              </a:solidFill>
            </a:endParaRPr>
          </a:p>
          <a:p>
            <a:pPr indent="0" lvl="1" marL="342900" marR="0" rtl="0" algn="l">
              <a:spcBef>
                <a:spcPts val="0"/>
              </a:spcBef>
              <a:spcAft>
                <a:spcPts val="0"/>
              </a:spcAft>
              <a:buNone/>
            </a:pPr>
            <a:r>
              <a:t/>
            </a:r>
            <a:endParaRPr b="1" sz="1500">
              <a:solidFill>
                <a:schemeClr val="dk1"/>
              </a:solidFill>
            </a:endParaRPr>
          </a:p>
          <a:p>
            <a:pPr indent="0" lvl="1" marL="342900" marR="0" rtl="0" algn="l">
              <a:spcBef>
                <a:spcPts val="0"/>
              </a:spcBef>
              <a:spcAft>
                <a:spcPts val="0"/>
              </a:spcAft>
              <a:buNone/>
            </a:pPr>
            <a:r>
              <a:rPr b="1" lang="en" sz="1500">
                <a:solidFill>
                  <a:schemeClr val="dk1"/>
                </a:solidFill>
              </a:rPr>
              <a:t>3 Species Groups:</a:t>
            </a:r>
            <a:endParaRPr b="1" sz="1500">
              <a:solidFill>
                <a:schemeClr val="dk1"/>
              </a:solidFill>
            </a:endParaRPr>
          </a:p>
          <a:p>
            <a:pPr indent="-323850" lvl="0" marL="914400" marR="0" rtl="0" algn="l">
              <a:spcBef>
                <a:spcPts val="0"/>
              </a:spcBef>
              <a:spcAft>
                <a:spcPts val="0"/>
              </a:spcAft>
              <a:buClr>
                <a:schemeClr val="dk1"/>
              </a:buClr>
              <a:buSzPts val="1500"/>
              <a:buChar char="●"/>
            </a:pPr>
            <a:r>
              <a:rPr b="1" lang="en" sz="1500">
                <a:solidFill>
                  <a:schemeClr val="dk1"/>
                </a:solidFill>
              </a:rPr>
              <a:t>(N) Native </a:t>
            </a:r>
            <a:r>
              <a:rPr lang="en" sz="1500">
                <a:solidFill>
                  <a:schemeClr val="dk1"/>
                </a:solidFill>
              </a:rPr>
              <a:t>species</a:t>
            </a:r>
            <a:r>
              <a:rPr b="1" lang="en" sz="1500">
                <a:solidFill>
                  <a:schemeClr val="dk1"/>
                </a:solidFill>
              </a:rPr>
              <a:t> </a:t>
            </a:r>
            <a:r>
              <a:rPr lang="en" sz="1500">
                <a:solidFill>
                  <a:schemeClr val="dk1"/>
                </a:solidFill>
              </a:rPr>
              <a:t>(Perennial grasses + forbs)</a:t>
            </a:r>
            <a:endParaRPr sz="1500">
              <a:solidFill>
                <a:schemeClr val="dk1"/>
              </a:solidFill>
            </a:endParaRPr>
          </a:p>
          <a:p>
            <a:pPr indent="-323850" lvl="0" marL="914400" marR="0" rtl="0" algn="l">
              <a:spcBef>
                <a:spcPts val="0"/>
              </a:spcBef>
              <a:spcAft>
                <a:spcPts val="0"/>
              </a:spcAft>
              <a:buClr>
                <a:schemeClr val="dk1"/>
              </a:buClr>
              <a:buSzPts val="1500"/>
              <a:buChar char="●"/>
            </a:pPr>
            <a:r>
              <a:rPr b="1" lang="en" sz="1500">
                <a:solidFill>
                  <a:schemeClr val="dk1"/>
                </a:solidFill>
              </a:rPr>
              <a:t>(A) Naturalized</a:t>
            </a:r>
            <a:r>
              <a:rPr lang="en" sz="1500">
                <a:solidFill>
                  <a:schemeClr val="dk1"/>
                </a:solidFill>
              </a:rPr>
              <a:t> species</a:t>
            </a:r>
            <a:r>
              <a:rPr b="1" lang="en" sz="1500">
                <a:solidFill>
                  <a:schemeClr val="dk1"/>
                </a:solidFill>
              </a:rPr>
              <a:t> </a:t>
            </a:r>
            <a:r>
              <a:rPr lang="en" sz="1500">
                <a:solidFill>
                  <a:schemeClr val="dk1"/>
                </a:solidFill>
              </a:rPr>
              <a:t>(Annual grasses + forbs)</a:t>
            </a:r>
            <a:endParaRPr sz="1500">
              <a:solidFill>
                <a:schemeClr val="dk1"/>
              </a:solidFill>
            </a:endParaRPr>
          </a:p>
          <a:p>
            <a:pPr indent="-323850" lvl="0" marL="914400" marR="0" rtl="0" algn="l">
              <a:spcBef>
                <a:spcPts val="0"/>
              </a:spcBef>
              <a:spcAft>
                <a:spcPts val="0"/>
              </a:spcAft>
              <a:buClr>
                <a:schemeClr val="dk1"/>
              </a:buClr>
              <a:buSzPts val="1500"/>
              <a:buChar char="●"/>
            </a:pPr>
            <a:r>
              <a:rPr b="1" lang="en" sz="1500">
                <a:solidFill>
                  <a:schemeClr val="dk1"/>
                </a:solidFill>
              </a:rPr>
              <a:t>(I)</a:t>
            </a:r>
            <a:r>
              <a:rPr lang="en" sz="1500">
                <a:solidFill>
                  <a:schemeClr val="dk1"/>
                </a:solidFill>
              </a:rPr>
              <a:t> </a:t>
            </a:r>
            <a:r>
              <a:rPr b="1" lang="en" sz="1500">
                <a:solidFill>
                  <a:schemeClr val="dk1"/>
                </a:solidFill>
              </a:rPr>
              <a:t>Invasive</a:t>
            </a:r>
            <a:r>
              <a:rPr lang="en" sz="1500">
                <a:solidFill>
                  <a:schemeClr val="dk1"/>
                </a:solidFill>
              </a:rPr>
              <a:t> species (Annual grasses)</a:t>
            </a:r>
            <a:endParaRPr sz="1500">
              <a:solidFill>
                <a:schemeClr val="dk1"/>
              </a:solidFill>
            </a:endParaRPr>
          </a:p>
          <a:p>
            <a:pPr indent="0" lvl="0" marL="0" marR="0" rtl="0" algn="l">
              <a:spcBef>
                <a:spcPts val="0"/>
              </a:spcBef>
              <a:spcAft>
                <a:spcPts val="0"/>
              </a:spcAft>
              <a:buNone/>
            </a:pPr>
            <a:r>
              <a:t/>
            </a:r>
            <a:endParaRPr sz="1500">
              <a:solidFill>
                <a:schemeClr val="dk1"/>
              </a:solidFill>
            </a:endParaRPr>
          </a:p>
          <a:p>
            <a:pPr indent="0" lvl="1" marL="342900" marR="0" rtl="0" algn="l">
              <a:spcBef>
                <a:spcPts val="0"/>
              </a:spcBef>
              <a:spcAft>
                <a:spcPts val="0"/>
              </a:spcAft>
              <a:buNone/>
            </a:pPr>
            <a:r>
              <a:rPr b="1" i="0" lang="en" sz="1500" u="none" cap="none" strike="noStrike">
                <a:solidFill>
                  <a:schemeClr val="dk1"/>
                </a:solidFill>
                <a:latin typeface="Arial"/>
                <a:ea typeface="Arial"/>
                <a:cs typeface="Arial"/>
                <a:sym typeface="Arial"/>
              </a:rPr>
              <a:t>Planted in full factorial combinations (1, 2, and 3 group mixtures)</a:t>
            </a:r>
            <a:endParaRPr sz="1100"/>
          </a:p>
          <a:p>
            <a:pPr indent="-247650" lvl="2" marL="939800" marR="0" rtl="0" algn="l">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I, N, A, I+A, N+A, N+I, N+I+A</a:t>
            </a:r>
            <a:endParaRPr sz="1100"/>
          </a:p>
          <a:p>
            <a:pPr indent="0" lvl="1" marL="342900" marR="0" rtl="0" algn="l">
              <a:spcBef>
                <a:spcPts val="0"/>
              </a:spcBef>
              <a:spcAft>
                <a:spcPts val="0"/>
              </a:spcAft>
              <a:buNone/>
            </a:pPr>
            <a:r>
              <a:t/>
            </a:r>
            <a:endParaRPr b="0" i="0" sz="1500" u="none" cap="none" strike="noStrike">
              <a:solidFill>
                <a:schemeClr val="dk1"/>
              </a:solidFill>
              <a:latin typeface="Arial"/>
              <a:ea typeface="Arial"/>
              <a:cs typeface="Arial"/>
              <a:sym typeface="Arial"/>
            </a:endParaRPr>
          </a:p>
          <a:p>
            <a:pPr indent="0" lvl="1" marL="342900" marR="0" rtl="0" algn="l">
              <a:spcBef>
                <a:spcPts val="0"/>
              </a:spcBef>
              <a:spcAft>
                <a:spcPts val="0"/>
              </a:spcAft>
              <a:buNone/>
            </a:pPr>
            <a:r>
              <a:rPr b="1" i="0" lang="en" sz="1500" u="none" cap="none" strike="noStrike">
                <a:solidFill>
                  <a:schemeClr val="dk1"/>
                </a:solidFill>
                <a:latin typeface="Arial"/>
                <a:ea typeface="Arial"/>
                <a:cs typeface="Arial"/>
                <a:sym typeface="Arial"/>
              </a:rPr>
              <a:t>Observed consistently from 2008 to present (</a:t>
            </a:r>
            <a:r>
              <a:rPr b="1" lang="en" sz="1500">
                <a:solidFill>
                  <a:schemeClr val="dk1"/>
                </a:solidFill>
              </a:rPr>
              <a:t>N = 560)</a:t>
            </a:r>
            <a:endParaRPr sz="1100"/>
          </a:p>
          <a:p>
            <a:pPr indent="-209550" lvl="2" marL="901700" marR="0" rtl="0" algn="l">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Measurements of plant species composition, areal cover throughout the growing season</a:t>
            </a:r>
            <a:endParaRPr sz="1100"/>
          </a:p>
          <a:p>
            <a:pPr indent="0" lvl="1" marL="342900" marR="0" rtl="0" algn="l">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1" marL="342900" marR="0" rtl="0" algn="l">
              <a:spcBef>
                <a:spcPts val="0"/>
              </a:spcBef>
              <a:spcAft>
                <a:spcPts val="0"/>
              </a:spcAft>
              <a:buNone/>
            </a:pPr>
            <a:r>
              <a:rPr b="1" i="0" lang="en" sz="1500" u="none" cap="none" strike="noStrike">
                <a:solidFill>
                  <a:schemeClr val="dk1"/>
                </a:solidFill>
                <a:latin typeface="Arial"/>
                <a:ea typeface="Arial"/>
                <a:cs typeface="Arial"/>
                <a:sym typeface="Arial"/>
              </a:rPr>
              <a:t>Environmental data provided from a local </a:t>
            </a:r>
            <a:r>
              <a:rPr b="1" lang="en" sz="1500">
                <a:solidFill>
                  <a:schemeClr val="dk1"/>
                </a:solidFill>
              </a:rPr>
              <a:t>climate monitoring </a:t>
            </a:r>
            <a:r>
              <a:rPr b="1" i="0" lang="en" sz="1500" u="none" cap="none" strike="noStrike">
                <a:solidFill>
                  <a:schemeClr val="dk1"/>
                </a:solidFill>
                <a:latin typeface="Arial"/>
                <a:ea typeface="Arial"/>
                <a:cs typeface="Arial"/>
                <a:sym typeface="Arial"/>
              </a:rPr>
              <a:t>station</a:t>
            </a:r>
            <a:endParaRPr b="1" i="0" sz="1400" u="none" cap="none" strike="noStrike">
              <a:solidFill>
                <a:schemeClr val="dk1"/>
              </a:solidFill>
              <a:latin typeface="Arial"/>
              <a:ea typeface="Arial"/>
              <a:cs typeface="Arial"/>
              <a:sym typeface="Arial"/>
            </a:endParaRPr>
          </a:p>
        </p:txBody>
      </p:sp>
      <p:sp>
        <p:nvSpPr>
          <p:cNvPr id="260" name="Google Shape;260;p35"/>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rPr b="1" lang="en"/>
              <a:t>Experimental design</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6"/>
          <p:cNvPicPr preferRelativeResize="0"/>
          <p:nvPr/>
        </p:nvPicPr>
        <p:blipFill>
          <a:blip r:embed="rId3">
            <a:alphaModFix/>
          </a:blip>
          <a:stretch>
            <a:fillRect/>
          </a:stretch>
        </p:blipFill>
        <p:spPr>
          <a:xfrm>
            <a:off x="1325638" y="736500"/>
            <a:ext cx="6492725" cy="4426847"/>
          </a:xfrm>
          <a:prstGeom prst="rect">
            <a:avLst/>
          </a:prstGeom>
          <a:noFill/>
          <a:ln>
            <a:noFill/>
          </a:ln>
        </p:spPr>
      </p:pic>
      <p:pic>
        <p:nvPicPr>
          <p:cNvPr id="266" name="Google Shape;266;p36"/>
          <p:cNvPicPr preferRelativeResize="0"/>
          <p:nvPr/>
        </p:nvPicPr>
        <p:blipFill>
          <a:blip r:embed="rId4">
            <a:alphaModFix/>
          </a:blip>
          <a:stretch>
            <a:fillRect/>
          </a:stretch>
        </p:blipFill>
        <p:spPr>
          <a:xfrm>
            <a:off x="1325638" y="736492"/>
            <a:ext cx="6492725" cy="4426858"/>
          </a:xfrm>
          <a:prstGeom prst="rect">
            <a:avLst/>
          </a:prstGeom>
          <a:noFill/>
          <a:ln>
            <a:noFill/>
          </a:ln>
        </p:spPr>
      </p:pic>
      <p:pic>
        <p:nvPicPr>
          <p:cNvPr id="267" name="Google Shape;267;p36"/>
          <p:cNvPicPr preferRelativeResize="0"/>
          <p:nvPr/>
        </p:nvPicPr>
        <p:blipFill>
          <a:blip r:embed="rId5">
            <a:alphaModFix/>
          </a:blip>
          <a:stretch>
            <a:fillRect/>
          </a:stretch>
        </p:blipFill>
        <p:spPr>
          <a:xfrm>
            <a:off x="1325638" y="736492"/>
            <a:ext cx="6492725" cy="4426858"/>
          </a:xfrm>
          <a:prstGeom prst="rect">
            <a:avLst/>
          </a:prstGeom>
          <a:noFill/>
          <a:ln>
            <a:noFill/>
          </a:ln>
        </p:spPr>
      </p:pic>
      <p:sp>
        <p:nvSpPr>
          <p:cNvPr id="268" name="Google Shape;268;p36"/>
          <p:cNvSpPr/>
          <p:nvPr/>
        </p:nvSpPr>
        <p:spPr>
          <a:xfrm>
            <a:off x="2564675" y="1023825"/>
            <a:ext cx="2306400" cy="139560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971550" y="1719525"/>
            <a:ext cx="1509900" cy="2104500"/>
          </a:xfrm>
          <a:prstGeom prst="ellipse">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1376350" y="4021450"/>
            <a:ext cx="2306400" cy="1122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txBox="1"/>
          <p:nvPr/>
        </p:nvSpPr>
        <p:spPr>
          <a:xfrm>
            <a:off x="5001925" y="903650"/>
            <a:ext cx="25611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Naturalized Annuals</a:t>
            </a:r>
            <a:endParaRPr b="1"/>
          </a:p>
        </p:txBody>
      </p:sp>
      <p:sp>
        <p:nvSpPr>
          <p:cNvPr id="272" name="Google Shape;272;p36"/>
          <p:cNvSpPr txBox="1"/>
          <p:nvPr/>
        </p:nvSpPr>
        <p:spPr>
          <a:xfrm>
            <a:off x="2564675" y="2701800"/>
            <a:ext cx="27381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Invasive Species</a:t>
            </a:r>
            <a:endParaRPr b="1"/>
          </a:p>
        </p:txBody>
      </p:sp>
      <p:sp>
        <p:nvSpPr>
          <p:cNvPr id="273" name="Google Shape;273;p36"/>
          <p:cNvSpPr txBox="1"/>
          <p:nvPr/>
        </p:nvSpPr>
        <p:spPr>
          <a:xfrm>
            <a:off x="3767700" y="4021450"/>
            <a:ext cx="27381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Native Perennials</a:t>
            </a:r>
            <a:endParaRPr b="1"/>
          </a:p>
        </p:txBody>
      </p:sp>
      <p:sp>
        <p:nvSpPr>
          <p:cNvPr id="274" name="Google Shape;274;p36"/>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Seeding mixture controls composition in 1st year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Lack of convergence in vegetation composition</a:t>
            </a:r>
            <a:endParaRPr b="1"/>
          </a:p>
        </p:txBody>
      </p:sp>
      <p:pic>
        <p:nvPicPr>
          <p:cNvPr id="280" name="Google Shape;280;p37"/>
          <p:cNvPicPr preferRelativeResize="0"/>
          <p:nvPr/>
        </p:nvPicPr>
        <p:blipFill>
          <a:blip r:embed="rId3">
            <a:alphaModFix/>
          </a:blip>
          <a:stretch>
            <a:fillRect/>
          </a:stretch>
        </p:blipFill>
        <p:spPr>
          <a:xfrm>
            <a:off x="1608975" y="811500"/>
            <a:ext cx="6498000" cy="433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8"/>
          <p:cNvPicPr preferRelativeResize="0"/>
          <p:nvPr/>
        </p:nvPicPr>
        <p:blipFill>
          <a:blip r:embed="rId3">
            <a:alphaModFix/>
          </a:blip>
          <a:stretch>
            <a:fillRect/>
          </a:stretch>
        </p:blipFill>
        <p:spPr>
          <a:xfrm>
            <a:off x="1037700" y="736500"/>
            <a:ext cx="6645829" cy="4393553"/>
          </a:xfrm>
          <a:prstGeom prst="rect">
            <a:avLst/>
          </a:prstGeom>
          <a:noFill/>
          <a:ln>
            <a:noFill/>
          </a:ln>
        </p:spPr>
      </p:pic>
      <p:sp>
        <p:nvSpPr>
          <p:cNvPr id="286" name="Google Shape;286;p38"/>
          <p:cNvSpPr txBox="1"/>
          <p:nvPr/>
        </p:nvSpPr>
        <p:spPr>
          <a:xfrm>
            <a:off x="6931725" y="3195550"/>
            <a:ext cx="177000" cy="240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txBox="1"/>
          <p:nvPr/>
        </p:nvSpPr>
        <p:spPr>
          <a:xfrm>
            <a:off x="6864525" y="3051850"/>
            <a:ext cx="3114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288" name="Google Shape;288;p38"/>
          <p:cNvSpPr/>
          <p:nvPr/>
        </p:nvSpPr>
        <p:spPr>
          <a:xfrm>
            <a:off x="6110475" y="2218950"/>
            <a:ext cx="1952700" cy="14151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9" name="Google Shape;289;p38"/>
          <p:cNvGraphicFramePr/>
          <p:nvPr/>
        </p:nvGraphicFramePr>
        <p:xfrm>
          <a:off x="6472475" y="788375"/>
          <a:ext cx="3000000" cy="3000000"/>
        </p:xfrm>
        <a:graphic>
          <a:graphicData uri="http://schemas.openxmlformats.org/drawingml/2006/table">
            <a:tbl>
              <a:tblPr>
                <a:noFill/>
                <a:tableStyleId>{8690E087-7F64-47D6-9BF7-646462BC87CD}</a:tableStyleId>
              </a:tblPr>
              <a:tblGrid>
                <a:gridCol w="465725"/>
                <a:gridCol w="1089250"/>
                <a:gridCol w="363775"/>
                <a:gridCol w="469650"/>
              </a:tblGrid>
              <a:tr h="350400">
                <a:tc>
                  <a:txBody>
                    <a:bodyPr/>
                    <a:lstStyle/>
                    <a:p>
                      <a:pPr indent="0" lvl="0" marL="18288" marR="18288" rtl="0" algn="l">
                        <a:lnSpc>
                          <a:spcPct val="115000"/>
                        </a:lnSpc>
                        <a:spcBef>
                          <a:spcPts val="1200"/>
                        </a:spcBef>
                        <a:spcAft>
                          <a:spcPts val="0"/>
                        </a:spcAft>
                        <a:buNone/>
                      </a:pPr>
                      <a:r>
                        <a:rPr b="1" lang="en" sz="1200">
                          <a:solidFill>
                            <a:srgbClr val="FFFFFF"/>
                          </a:solidFill>
                        </a:rPr>
                        <a:t>State</a:t>
                      </a:r>
                      <a:endParaRPr b="1" sz="1200">
                        <a:solidFill>
                          <a:srgbClr val="FFFFFF"/>
                        </a:solidFill>
                      </a:endParaRPr>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18288" marR="18288" rtl="0" algn="l">
                        <a:lnSpc>
                          <a:spcPct val="115000"/>
                        </a:lnSpc>
                        <a:spcBef>
                          <a:spcPts val="1200"/>
                        </a:spcBef>
                        <a:spcAft>
                          <a:spcPts val="0"/>
                        </a:spcAft>
                        <a:buNone/>
                      </a:pPr>
                      <a:r>
                        <a:rPr b="1" lang="en" sz="1200">
                          <a:solidFill>
                            <a:srgbClr val="FFFFFF"/>
                          </a:solidFill>
                        </a:rPr>
                        <a:t>Species</a:t>
                      </a:r>
                      <a:endParaRPr b="1" sz="1200">
                        <a:solidFill>
                          <a:srgbClr val="FFFFFF"/>
                        </a:solidFill>
                      </a:endParaRPr>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18288" marR="18288" rtl="0" algn="r">
                        <a:lnSpc>
                          <a:spcPct val="115000"/>
                        </a:lnSpc>
                        <a:spcBef>
                          <a:spcPts val="1200"/>
                        </a:spcBef>
                        <a:spcAft>
                          <a:spcPts val="0"/>
                        </a:spcAft>
                        <a:buNone/>
                      </a:pPr>
                      <a:r>
                        <a:rPr b="1" lang="en" sz="1200">
                          <a:solidFill>
                            <a:srgbClr val="FFFFFF"/>
                          </a:solidFill>
                        </a:rPr>
                        <a:t>Stat</a:t>
                      </a:r>
                      <a:endParaRPr b="1" sz="1200">
                        <a:solidFill>
                          <a:srgbClr val="FFFFFF"/>
                        </a:solidFill>
                      </a:endParaRPr>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c>
                  <a:txBody>
                    <a:bodyPr/>
                    <a:lstStyle/>
                    <a:p>
                      <a:pPr indent="0" lvl="0" marL="18288" marR="18288" rtl="0" algn="r">
                        <a:lnSpc>
                          <a:spcPct val="115000"/>
                        </a:lnSpc>
                        <a:spcBef>
                          <a:spcPts val="1200"/>
                        </a:spcBef>
                        <a:spcAft>
                          <a:spcPts val="0"/>
                        </a:spcAft>
                        <a:buNone/>
                      </a:pPr>
                      <a:r>
                        <a:rPr b="1" i="1" lang="en" sz="1200">
                          <a:solidFill>
                            <a:srgbClr val="FFFFFF"/>
                          </a:solidFill>
                        </a:rPr>
                        <a:t>P-</a:t>
                      </a:r>
                      <a:r>
                        <a:rPr b="1" lang="en" sz="1200">
                          <a:solidFill>
                            <a:srgbClr val="FFFFFF"/>
                          </a:solidFill>
                        </a:rPr>
                        <a:t>val</a:t>
                      </a:r>
                      <a:endParaRPr b="1" sz="1200">
                        <a:solidFill>
                          <a:srgbClr val="FFFFFF"/>
                        </a:solidFill>
                      </a:endParaRPr>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000000"/>
                    </a:solidFill>
                  </a:tcPr>
                </a:tc>
              </a:tr>
              <a:tr h="304300">
                <a:tc rowSpan="4">
                  <a:txBody>
                    <a:bodyPr/>
                    <a:lstStyle/>
                    <a:p>
                      <a:pPr indent="0" lvl="0" marL="18288" marR="18288" rtl="0" algn="ctr">
                        <a:lnSpc>
                          <a:spcPct val="115000"/>
                        </a:lnSpc>
                        <a:spcBef>
                          <a:spcPts val="1200"/>
                        </a:spcBef>
                        <a:spcAft>
                          <a:spcPts val="0"/>
                        </a:spcAft>
                        <a:buNone/>
                      </a:pPr>
                      <a:r>
                        <a:rPr b="1" lang="en" sz="1800"/>
                        <a:t>1</a:t>
                      </a:r>
                      <a:endParaRPr b="1" sz="1800"/>
                    </a:p>
                  </a:txBody>
                  <a:tcPr marT="0" marB="0" marR="0" marL="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CC0000"/>
                    </a:solidFill>
                  </a:tcPr>
                </a:tc>
                <a:tc>
                  <a:txBody>
                    <a:bodyPr/>
                    <a:lstStyle/>
                    <a:p>
                      <a:pPr indent="0" lvl="0" marL="18288" marR="18288" rtl="0" algn="l">
                        <a:lnSpc>
                          <a:spcPct val="100000"/>
                        </a:lnSpc>
                        <a:spcBef>
                          <a:spcPts val="1200"/>
                        </a:spcBef>
                        <a:spcAft>
                          <a:spcPts val="0"/>
                        </a:spcAft>
                        <a:buNone/>
                      </a:pPr>
                      <a:r>
                        <a:rPr b="1" i="1" lang="en" sz="700"/>
                        <a:t>E. glaucus </a:t>
                      </a:r>
                      <a:r>
                        <a:rPr b="1" lang="en" sz="700"/>
                        <a:t>(N)</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4CCCC"/>
                    </a:solidFill>
                  </a:tcPr>
                </a:tc>
                <a:tc>
                  <a:txBody>
                    <a:bodyPr/>
                    <a:lstStyle/>
                    <a:p>
                      <a:pPr indent="0" lvl="0" marL="18288" marR="18288" rtl="0" algn="r">
                        <a:lnSpc>
                          <a:spcPct val="115000"/>
                        </a:lnSpc>
                        <a:spcBef>
                          <a:spcPts val="1200"/>
                        </a:spcBef>
                        <a:spcAft>
                          <a:spcPts val="0"/>
                        </a:spcAft>
                        <a:buNone/>
                      </a:pPr>
                      <a:r>
                        <a:rPr b="1" lang="en" sz="700"/>
                        <a:t>0.801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S. pulchra </a:t>
                      </a:r>
                      <a:r>
                        <a:rPr b="1" lang="en" sz="700">
                          <a:solidFill>
                            <a:schemeClr val="dk1"/>
                          </a:solidFill>
                        </a:rPr>
                        <a:t>(N)</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4CCCC"/>
                    </a:solidFill>
                  </a:tcPr>
                </a:tc>
                <a:tc>
                  <a:txBody>
                    <a:bodyPr/>
                    <a:lstStyle/>
                    <a:p>
                      <a:pPr indent="0" lvl="0" marL="18288" marR="18288" rtl="0" algn="r">
                        <a:lnSpc>
                          <a:spcPct val="115000"/>
                        </a:lnSpc>
                        <a:spcBef>
                          <a:spcPts val="1200"/>
                        </a:spcBef>
                        <a:spcAft>
                          <a:spcPts val="0"/>
                        </a:spcAft>
                        <a:buNone/>
                      </a:pPr>
                      <a:r>
                        <a:rPr b="1" lang="en" sz="700"/>
                        <a:t>0.574</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B. carinatus </a:t>
                      </a:r>
                      <a:r>
                        <a:rPr b="1" lang="en" sz="700">
                          <a:solidFill>
                            <a:schemeClr val="dk1"/>
                          </a:solidFill>
                        </a:rPr>
                        <a:t>(N)</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4CCCC"/>
                    </a:solidFill>
                  </a:tcPr>
                </a:tc>
                <a:tc>
                  <a:txBody>
                    <a:bodyPr/>
                    <a:lstStyle/>
                    <a:p>
                      <a:pPr indent="0" lvl="0" marL="18288" marR="18288" rtl="0" algn="r">
                        <a:lnSpc>
                          <a:spcPct val="115000"/>
                        </a:lnSpc>
                        <a:spcBef>
                          <a:spcPts val="1200"/>
                        </a:spcBef>
                        <a:spcAft>
                          <a:spcPts val="0"/>
                        </a:spcAft>
                        <a:buNone/>
                      </a:pPr>
                      <a:r>
                        <a:rPr b="1" lang="en" sz="700"/>
                        <a:t>0.548</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F. microstachys </a:t>
                      </a:r>
                      <a:r>
                        <a:rPr b="1" lang="en" sz="700">
                          <a:solidFill>
                            <a:schemeClr val="dk1"/>
                          </a:solidFill>
                        </a:rPr>
                        <a:t>(N)</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4CCCC"/>
                    </a:solidFill>
                  </a:tcPr>
                </a:tc>
                <a:tc>
                  <a:txBody>
                    <a:bodyPr/>
                    <a:lstStyle/>
                    <a:p>
                      <a:pPr indent="0" lvl="0" marL="18288" marR="18288" rtl="0" algn="r">
                        <a:lnSpc>
                          <a:spcPct val="115000"/>
                        </a:lnSpc>
                        <a:spcBef>
                          <a:spcPts val="1200"/>
                        </a:spcBef>
                        <a:spcAft>
                          <a:spcPts val="0"/>
                        </a:spcAft>
                        <a:buNone/>
                      </a:pPr>
                      <a:r>
                        <a:rPr b="1" lang="en" sz="700"/>
                        <a:t>0.284</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r>
              <a:tr h="304300">
                <a:tc rowSpan="3">
                  <a:txBody>
                    <a:bodyPr/>
                    <a:lstStyle/>
                    <a:p>
                      <a:pPr indent="0" lvl="0" marL="18288" marR="18288" rtl="0" algn="ctr">
                        <a:lnSpc>
                          <a:spcPct val="115000"/>
                        </a:lnSpc>
                        <a:spcBef>
                          <a:spcPts val="1200"/>
                        </a:spcBef>
                        <a:spcAft>
                          <a:spcPts val="0"/>
                        </a:spcAft>
                        <a:buNone/>
                      </a:pPr>
                      <a:r>
                        <a:rPr b="1" lang="en" sz="1800"/>
                        <a:t>2</a:t>
                      </a:r>
                      <a:endParaRPr b="1" sz="1800"/>
                    </a:p>
                  </a:txBody>
                  <a:tcPr marT="0" marB="0" marR="0" marL="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AA84F"/>
                    </a:solidFill>
                  </a:tcPr>
                </a:tc>
                <a:tc>
                  <a:txBody>
                    <a:bodyPr/>
                    <a:lstStyle/>
                    <a:p>
                      <a:pPr indent="0" lvl="0" marL="18288" marR="18288" rtl="0" algn="l">
                        <a:lnSpc>
                          <a:spcPct val="100000"/>
                        </a:lnSpc>
                        <a:spcBef>
                          <a:spcPts val="1200"/>
                        </a:spcBef>
                        <a:spcAft>
                          <a:spcPts val="0"/>
                        </a:spcAft>
                        <a:buNone/>
                      </a:pPr>
                      <a:r>
                        <a:rPr b="1" i="1" lang="en" sz="700"/>
                        <a:t>F. perennis </a:t>
                      </a:r>
                      <a:r>
                        <a:rPr b="1" lang="en" sz="700"/>
                        <a:t>(A)</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D9EAD3"/>
                    </a:solidFill>
                  </a:tcPr>
                </a:tc>
                <a:tc>
                  <a:txBody>
                    <a:bodyPr/>
                    <a:lstStyle/>
                    <a:p>
                      <a:pPr indent="0" lvl="0" marL="18288" marR="18288" rtl="0" algn="r">
                        <a:lnSpc>
                          <a:spcPct val="115000"/>
                        </a:lnSpc>
                        <a:spcBef>
                          <a:spcPts val="1200"/>
                        </a:spcBef>
                        <a:spcAft>
                          <a:spcPts val="0"/>
                        </a:spcAft>
                        <a:buNone/>
                      </a:pPr>
                      <a:r>
                        <a:rPr b="1" lang="en" sz="700"/>
                        <a:t>0.825</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B. hordeaceous </a:t>
                      </a:r>
                      <a:r>
                        <a:rPr b="1" lang="en" sz="700">
                          <a:solidFill>
                            <a:schemeClr val="dk1"/>
                          </a:solidFill>
                        </a:rPr>
                        <a:t>(A)</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D9EAD3"/>
                    </a:solidFill>
                  </a:tcPr>
                </a:tc>
                <a:tc>
                  <a:txBody>
                    <a:bodyPr/>
                    <a:lstStyle/>
                    <a:p>
                      <a:pPr indent="0" lvl="0" marL="18288" marR="18288" rtl="0" algn="r">
                        <a:lnSpc>
                          <a:spcPct val="115000"/>
                        </a:lnSpc>
                        <a:spcBef>
                          <a:spcPts val="1200"/>
                        </a:spcBef>
                        <a:spcAft>
                          <a:spcPts val="0"/>
                        </a:spcAft>
                        <a:buNone/>
                      </a:pPr>
                      <a:r>
                        <a:rPr b="1" lang="en" sz="700"/>
                        <a:t>0.723</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T. subterraneum </a:t>
                      </a:r>
                      <a:r>
                        <a:rPr b="1" lang="en" sz="700">
                          <a:solidFill>
                            <a:schemeClr val="dk1"/>
                          </a:solidFill>
                        </a:rPr>
                        <a:t>(A)</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D9EAD3"/>
                    </a:solidFill>
                  </a:tcPr>
                </a:tc>
                <a:tc>
                  <a:txBody>
                    <a:bodyPr/>
                    <a:lstStyle/>
                    <a:p>
                      <a:pPr indent="0" lvl="0" marL="18288" marR="18288" rtl="0" algn="r">
                        <a:lnSpc>
                          <a:spcPct val="115000"/>
                        </a:lnSpc>
                        <a:spcBef>
                          <a:spcPts val="1200"/>
                        </a:spcBef>
                        <a:spcAft>
                          <a:spcPts val="0"/>
                        </a:spcAft>
                        <a:buNone/>
                      </a:pPr>
                      <a:r>
                        <a:rPr b="1" lang="en" sz="700"/>
                        <a:t>0.607</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r>
              <a:tr h="304300">
                <a:tc rowSpan="2">
                  <a:txBody>
                    <a:bodyPr/>
                    <a:lstStyle/>
                    <a:p>
                      <a:pPr indent="0" lvl="0" marL="18288" marR="18288" rtl="0" algn="ctr">
                        <a:lnSpc>
                          <a:spcPct val="115000"/>
                        </a:lnSpc>
                        <a:spcBef>
                          <a:spcPts val="1200"/>
                        </a:spcBef>
                        <a:spcAft>
                          <a:spcPts val="0"/>
                        </a:spcAft>
                        <a:buNone/>
                      </a:pPr>
                      <a:r>
                        <a:rPr b="1" lang="en" sz="1800"/>
                        <a:t>3</a:t>
                      </a:r>
                      <a:endParaRPr b="1" sz="1800"/>
                    </a:p>
                  </a:txBody>
                  <a:tcPr marT="0" marB="0" marR="0" marL="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accent5"/>
                    </a:solidFill>
                  </a:tcPr>
                </a:tc>
                <a:tc>
                  <a:txBody>
                    <a:bodyPr/>
                    <a:lstStyle/>
                    <a:p>
                      <a:pPr indent="0" lvl="0" marL="18288" marR="18288" rtl="0" algn="l">
                        <a:lnSpc>
                          <a:spcPct val="100000"/>
                        </a:lnSpc>
                        <a:spcBef>
                          <a:spcPts val="1200"/>
                        </a:spcBef>
                        <a:spcAft>
                          <a:spcPts val="0"/>
                        </a:spcAft>
                        <a:buNone/>
                      </a:pPr>
                      <a:r>
                        <a:rPr b="1" i="1" lang="en" sz="700"/>
                        <a:t>E. caput-medusae </a:t>
                      </a:r>
                      <a:r>
                        <a:rPr b="1" lang="en" sz="700"/>
                        <a:t>(I)</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CFE2F3"/>
                    </a:solidFill>
                  </a:tcPr>
                </a:tc>
                <a:tc>
                  <a:txBody>
                    <a:bodyPr/>
                    <a:lstStyle/>
                    <a:p>
                      <a:pPr indent="0" lvl="0" marL="18288" marR="18288" rtl="0" algn="r">
                        <a:lnSpc>
                          <a:spcPct val="115000"/>
                        </a:lnSpc>
                        <a:spcBef>
                          <a:spcPts val="1200"/>
                        </a:spcBef>
                        <a:spcAft>
                          <a:spcPts val="0"/>
                        </a:spcAft>
                        <a:buNone/>
                      </a:pPr>
                      <a:r>
                        <a:rPr b="1" lang="en" sz="700"/>
                        <a:t>0.871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A. triuncialis </a:t>
                      </a:r>
                      <a:r>
                        <a:rPr b="1" lang="en" sz="700">
                          <a:solidFill>
                            <a:schemeClr val="dk1"/>
                          </a:solidFill>
                        </a:rPr>
                        <a:t>(I)</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CFE2F3"/>
                    </a:solidFill>
                  </a:tcPr>
                </a:tc>
                <a:tc>
                  <a:txBody>
                    <a:bodyPr/>
                    <a:lstStyle/>
                    <a:p>
                      <a:pPr indent="0" lvl="0" marL="18288" marR="18288" rtl="0" algn="r">
                        <a:lnSpc>
                          <a:spcPct val="115000"/>
                        </a:lnSpc>
                        <a:spcBef>
                          <a:spcPts val="1200"/>
                        </a:spcBef>
                        <a:spcAft>
                          <a:spcPts val="0"/>
                        </a:spcAft>
                        <a:buNone/>
                      </a:pPr>
                      <a:r>
                        <a:rPr b="1" lang="en" sz="700"/>
                        <a:t>0.741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r>
              <a:tr h="304300">
                <a:tc rowSpan="4">
                  <a:txBody>
                    <a:bodyPr/>
                    <a:lstStyle/>
                    <a:p>
                      <a:pPr indent="0" lvl="0" marL="18288" marR="18288" rtl="0" algn="ctr">
                        <a:lnSpc>
                          <a:spcPct val="115000"/>
                        </a:lnSpc>
                        <a:spcBef>
                          <a:spcPts val="1200"/>
                        </a:spcBef>
                        <a:spcAft>
                          <a:spcPts val="0"/>
                        </a:spcAft>
                        <a:buNone/>
                      </a:pPr>
                      <a:r>
                        <a:rPr b="1" lang="en" sz="1800"/>
                        <a:t>4</a:t>
                      </a:r>
                      <a:endParaRPr b="1" sz="1800"/>
                    </a:p>
                  </a:txBody>
                  <a:tcPr marT="0" marB="0" marR="0" marL="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674EA7"/>
                    </a:solidFill>
                  </a:tcPr>
                </a:tc>
                <a:tc>
                  <a:txBody>
                    <a:bodyPr/>
                    <a:lstStyle/>
                    <a:p>
                      <a:pPr indent="0" lvl="0" marL="18288" marR="18288" rtl="0" algn="l">
                        <a:lnSpc>
                          <a:spcPct val="100000"/>
                        </a:lnSpc>
                        <a:spcBef>
                          <a:spcPts val="1200"/>
                        </a:spcBef>
                        <a:spcAft>
                          <a:spcPts val="0"/>
                        </a:spcAft>
                        <a:buNone/>
                      </a:pPr>
                      <a:r>
                        <a:rPr b="1" i="1" lang="en" sz="700"/>
                        <a:t>A. fatua </a:t>
                      </a:r>
                      <a:r>
                        <a:rPr b="1" lang="en" sz="700">
                          <a:solidFill>
                            <a:schemeClr val="dk1"/>
                          </a:solidFill>
                        </a:rPr>
                        <a:t>(A)</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D9EAD3"/>
                    </a:solidFill>
                  </a:tcPr>
                </a:tc>
                <a:tc>
                  <a:txBody>
                    <a:bodyPr/>
                    <a:lstStyle/>
                    <a:p>
                      <a:pPr indent="0" lvl="0" marL="18288" marR="18288" rtl="0" algn="r">
                        <a:lnSpc>
                          <a:spcPct val="115000"/>
                        </a:lnSpc>
                        <a:spcBef>
                          <a:spcPts val="1200"/>
                        </a:spcBef>
                        <a:spcAft>
                          <a:spcPts val="0"/>
                        </a:spcAft>
                        <a:buNone/>
                      </a:pPr>
                      <a:r>
                        <a:rPr b="1" lang="en" sz="700"/>
                        <a:t>0.819</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B. diandrus </a:t>
                      </a:r>
                      <a:r>
                        <a:rPr b="1" lang="en" sz="700">
                          <a:solidFill>
                            <a:schemeClr val="dk1"/>
                          </a:solidFill>
                        </a:rPr>
                        <a:t>(A)</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D9EAD3"/>
                    </a:solidFill>
                  </a:tcPr>
                </a:tc>
                <a:tc>
                  <a:txBody>
                    <a:bodyPr/>
                    <a:lstStyle/>
                    <a:p>
                      <a:pPr indent="0" lvl="0" marL="18288" marR="18288" rtl="0" algn="r">
                        <a:lnSpc>
                          <a:spcPct val="115000"/>
                        </a:lnSpc>
                        <a:spcBef>
                          <a:spcPts val="1200"/>
                        </a:spcBef>
                        <a:spcAft>
                          <a:spcPts val="0"/>
                        </a:spcAft>
                        <a:buNone/>
                      </a:pPr>
                      <a:r>
                        <a:rPr b="1" lang="en" sz="700"/>
                        <a:t>0.553</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c>
                  <a:txBody>
                    <a:bodyPr/>
                    <a:lstStyle/>
                    <a:p>
                      <a:pPr indent="0" lvl="0" marL="18288" marR="18288" rtl="0" algn="r">
                        <a:lnSpc>
                          <a:spcPct val="115000"/>
                        </a:lnSpc>
                        <a:spcBef>
                          <a:spcPts val="1200"/>
                        </a:spcBef>
                        <a:spcAft>
                          <a:spcPts val="0"/>
                        </a:spcAft>
                        <a:buNone/>
                      </a:pPr>
                      <a:r>
                        <a:rPr b="1" lang="en" sz="700"/>
                        <a:t>0.001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r>
              <a:tr h="304300">
                <a:tc vMerge="1"/>
                <a:tc>
                  <a:txBody>
                    <a:bodyPr/>
                    <a:lstStyle/>
                    <a:p>
                      <a:pPr indent="0" lvl="0" marL="18288" marR="18288" rtl="0" algn="l">
                        <a:lnSpc>
                          <a:spcPct val="100000"/>
                        </a:lnSpc>
                        <a:spcBef>
                          <a:spcPts val="1200"/>
                        </a:spcBef>
                        <a:spcAft>
                          <a:spcPts val="0"/>
                        </a:spcAft>
                        <a:buNone/>
                      </a:pPr>
                      <a:r>
                        <a:rPr b="1" i="1" lang="en" sz="700"/>
                        <a:t>E. triticoides </a:t>
                      </a:r>
                      <a:r>
                        <a:rPr b="1" lang="en" sz="700">
                          <a:solidFill>
                            <a:schemeClr val="dk1"/>
                          </a:solidFill>
                        </a:rPr>
                        <a:t>(N)</a:t>
                      </a:r>
                      <a:endParaRPr b="1" i="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4CCCC"/>
                    </a:solidFill>
                  </a:tcPr>
                </a:tc>
                <a:tc>
                  <a:txBody>
                    <a:bodyPr/>
                    <a:lstStyle/>
                    <a:p>
                      <a:pPr indent="0" lvl="0" marL="18288" marR="18288" rtl="0" algn="r">
                        <a:lnSpc>
                          <a:spcPct val="115000"/>
                        </a:lnSpc>
                        <a:spcBef>
                          <a:spcPts val="1200"/>
                        </a:spcBef>
                        <a:spcAft>
                          <a:spcPts val="0"/>
                        </a:spcAft>
                        <a:buNone/>
                      </a:pPr>
                      <a:r>
                        <a:rPr b="1" lang="en" sz="700"/>
                        <a:t>0.303</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c>
                  <a:txBody>
                    <a:bodyPr/>
                    <a:lstStyle/>
                    <a:p>
                      <a:pPr indent="0" lvl="0" marL="18288" marR="18288" rtl="0" algn="r">
                        <a:lnSpc>
                          <a:spcPct val="115000"/>
                        </a:lnSpc>
                        <a:spcBef>
                          <a:spcPts val="1200"/>
                        </a:spcBef>
                        <a:spcAft>
                          <a:spcPts val="0"/>
                        </a:spcAft>
                        <a:buNone/>
                      </a:pPr>
                      <a:r>
                        <a:rPr b="1" lang="en" sz="700"/>
                        <a:t>0.036</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solidFill>
                      <a:srgbClr val="FFFFFF"/>
                    </a:solidFill>
                  </a:tcPr>
                </a:tc>
              </a:tr>
              <a:tr h="158675">
                <a:tc vMerge="1"/>
                <a:tc>
                  <a:txBody>
                    <a:bodyPr/>
                    <a:lstStyle/>
                    <a:p>
                      <a:pPr indent="0" lvl="0" marL="18288" marR="18288" rtl="0" algn="l">
                        <a:lnSpc>
                          <a:spcPct val="100000"/>
                        </a:lnSpc>
                        <a:spcBef>
                          <a:spcPts val="1200"/>
                        </a:spcBef>
                        <a:spcAft>
                          <a:spcPts val="0"/>
                        </a:spcAft>
                        <a:buNone/>
                      </a:pPr>
                      <a:r>
                        <a:rPr b="1" i="1" lang="en" sz="700"/>
                        <a:t>A. americanus </a:t>
                      </a:r>
                      <a:r>
                        <a:rPr b="1" lang="en" sz="700">
                          <a:solidFill>
                            <a:schemeClr val="dk1"/>
                          </a:solidFill>
                        </a:rPr>
                        <a:t>(N)</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4CCCC"/>
                    </a:solidFill>
                  </a:tcPr>
                </a:tc>
                <a:tc>
                  <a:txBody>
                    <a:bodyPr/>
                    <a:lstStyle/>
                    <a:p>
                      <a:pPr indent="0" lvl="0" marL="18288" marR="18288" rtl="0" algn="r">
                        <a:lnSpc>
                          <a:spcPct val="115000"/>
                        </a:lnSpc>
                        <a:spcBef>
                          <a:spcPts val="1200"/>
                        </a:spcBef>
                        <a:spcAft>
                          <a:spcPts val="0"/>
                        </a:spcAft>
                        <a:buNone/>
                      </a:pPr>
                      <a:r>
                        <a:rPr b="1" lang="en" sz="700"/>
                        <a:t>0.274</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c>
                  <a:txBody>
                    <a:bodyPr/>
                    <a:lstStyle/>
                    <a:p>
                      <a:pPr indent="0" lvl="0" marL="18288" marR="18288" rtl="0" algn="r">
                        <a:lnSpc>
                          <a:spcPct val="115000"/>
                        </a:lnSpc>
                        <a:spcBef>
                          <a:spcPts val="1200"/>
                        </a:spcBef>
                        <a:spcAft>
                          <a:spcPts val="0"/>
                        </a:spcAft>
                        <a:buNone/>
                      </a:pPr>
                      <a:r>
                        <a:rPr b="1" lang="en" sz="700"/>
                        <a:t>0.011</a:t>
                      </a:r>
                      <a:endParaRPr b="1" sz="700"/>
                    </a:p>
                  </a:txBody>
                  <a:tcPr marT="0" marB="0" marR="0" marL="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solidFill>
                      <a:srgbClr val="FFFFFF"/>
                    </a:solidFill>
                  </a:tcPr>
                </a:tc>
              </a:tr>
            </a:tbl>
          </a:graphicData>
        </a:graphic>
      </p:graphicFrame>
      <p:sp>
        <p:nvSpPr>
          <p:cNvPr id="290" name="Google Shape;290;p38"/>
          <p:cNvSpPr/>
          <p:nvPr/>
        </p:nvSpPr>
        <p:spPr>
          <a:xfrm rot="-24">
            <a:off x="2374475" y="4599722"/>
            <a:ext cx="1107142" cy="26943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CC0000"/>
                </a:solidFill>
                <a:latin typeface="Arial"/>
              </a:rPr>
              <a:t>State 1</a:t>
            </a:r>
          </a:p>
        </p:txBody>
      </p:sp>
      <p:sp>
        <p:nvSpPr>
          <p:cNvPr id="291" name="Google Shape;291;p38"/>
          <p:cNvSpPr/>
          <p:nvPr/>
        </p:nvSpPr>
        <p:spPr>
          <a:xfrm rot="24">
            <a:off x="3259759" y="788390"/>
            <a:ext cx="1147389" cy="26943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6AA84F"/>
                </a:solidFill>
                <a:latin typeface="Arial"/>
              </a:rPr>
              <a:t>State 2</a:t>
            </a:r>
          </a:p>
        </p:txBody>
      </p:sp>
      <p:sp>
        <p:nvSpPr>
          <p:cNvPr id="292" name="Google Shape;292;p38"/>
          <p:cNvSpPr/>
          <p:nvPr/>
        </p:nvSpPr>
        <p:spPr>
          <a:xfrm rot="24">
            <a:off x="4407159" y="1949515"/>
            <a:ext cx="1157091" cy="26943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7015AD"/>
                </a:solidFill>
                <a:latin typeface="Arial"/>
              </a:rPr>
              <a:t>State 4</a:t>
            </a:r>
          </a:p>
        </p:txBody>
      </p:sp>
      <p:sp>
        <p:nvSpPr>
          <p:cNvPr id="293" name="Google Shape;293;p38"/>
          <p:cNvSpPr/>
          <p:nvPr/>
        </p:nvSpPr>
        <p:spPr>
          <a:xfrm rot="-24">
            <a:off x="418550" y="3279097"/>
            <a:ext cx="1149904" cy="269439"/>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0FB8C9"/>
                </a:solidFill>
                <a:latin typeface="Arial"/>
              </a:rPr>
              <a:t>State 3</a:t>
            </a:r>
          </a:p>
        </p:txBody>
      </p:sp>
      <p:sp>
        <p:nvSpPr>
          <p:cNvPr id="294" name="Google Shape;294;p38"/>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Clustering partitions “naturalized annual” state</a:t>
            </a:r>
            <a:endParaRPr b="1"/>
          </a:p>
        </p:txBody>
      </p:sp>
      <p:sp>
        <p:nvSpPr>
          <p:cNvPr id="295" name="Google Shape;295;p38"/>
          <p:cNvSpPr txBox="1"/>
          <p:nvPr/>
        </p:nvSpPr>
        <p:spPr>
          <a:xfrm>
            <a:off x="606500" y="3493300"/>
            <a:ext cx="1019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FB8C9"/>
                </a:solidFill>
              </a:rPr>
              <a:t>Invasive Species</a:t>
            </a:r>
            <a:endParaRPr>
              <a:solidFill>
                <a:srgbClr val="0FB8C9"/>
              </a:solidFill>
            </a:endParaRPr>
          </a:p>
        </p:txBody>
      </p:sp>
      <p:sp>
        <p:nvSpPr>
          <p:cNvPr id="296" name="Google Shape;296;p38"/>
          <p:cNvSpPr txBox="1"/>
          <p:nvPr/>
        </p:nvSpPr>
        <p:spPr>
          <a:xfrm>
            <a:off x="2307800" y="4801925"/>
            <a:ext cx="14604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Native Species</a:t>
            </a:r>
            <a:endParaRPr>
              <a:solidFill>
                <a:srgbClr val="FF0000"/>
              </a:solidFill>
            </a:endParaRPr>
          </a:p>
        </p:txBody>
      </p:sp>
      <p:sp>
        <p:nvSpPr>
          <p:cNvPr id="297" name="Google Shape;297;p38"/>
          <p:cNvSpPr txBox="1"/>
          <p:nvPr/>
        </p:nvSpPr>
        <p:spPr>
          <a:xfrm>
            <a:off x="4120263" y="2142750"/>
            <a:ext cx="19023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7015AD"/>
                </a:solidFill>
              </a:rPr>
              <a:t>Naturalized Annuals (Subset)</a:t>
            </a:r>
            <a:endParaRPr>
              <a:solidFill>
                <a:srgbClr val="7015AD"/>
              </a:solidFill>
            </a:endParaRPr>
          </a:p>
        </p:txBody>
      </p:sp>
      <p:sp>
        <p:nvSpPr>
          <p:cNvPr id="298" name="Google Shape;298;p38"/>
          <p:cNvSpPr txBox="1"/>
          <p:nvPr/>
        </p:nvSpPr>
        <p:spPr>
          <a:xfrm>
            <a:off x="2967738" y="1000675"/>
            <a:ext cx="1902300" cy="3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AA84F"/>
                </a:solidFill>
              </a:rPr>
              <a:t>Naturalized Annuals (Subset)</a:t>
            </a:r>
            <a:endParaRPr>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39"/>
          <p:cNvPicPr preferRelativeResize="0"/>
          <p:nvPr/>
        </p:nvPicPr>
        <p:blipFill>
          <a:blip r:embed="rId3">
            <a:alphaModFix/>
          </a:blip>
          <a:stretch>
            <a:fillRect/>
          </a:stretch>
        </p:blipFill>
        <p:spPr>
          <a:xfrm>
            <a:off x="70750" y="1181600"/>
            <a:ext cx="9143998" cy="3657599"/>
          </a:xfrm>
          <a:prstGeom prst="rect">
            <a:avLst/>
          </a:prstGeom>
          <a:noFill/>
          <a:ln>
            <a:noFill/>
          </a:ln>
        </p:spPr>
      </p:pic>
      <p:pic>
        <p:nvPicPr>
          <p:cNvPr id="304" name="Google Shape;304;p39"/>
          <p:cNvPicPr preferRelativeResize="0"/>
          <p:nvPr/>
        </p:nvPicPr>
        <p:blipFill>
          <a:blip r:embed="rId4">
            <a:alphaModFix/>
          </a:blip>
          <a:stretch>
            <a:fillRect/>
          </a:stretch>
        </p:blipFill>
        <p:spPr>
          <a:xfrm>
            <a:off x="3349800" y="1146575"/>
            <a:ext cx="5794200" cy="3692625"/>
          </a:xfrm>
          <a:prstGeom prst="rect">
            <a:avLst/>
          </a:prstGeom>
          <a:noFill/>
          <a:ln>
            <a:noFill/>
          </a:ln>
        </p:spPr>
      </p:pic>
      <p:pic>
        <p:nvPicPr>
          <p:cNvPr id="305" name="Google Shape;305;p39"/>
          <p:cNvPicPr preferRelativeResize="0"/>
          <p:nvPr/>
        </p:nvPicPr>
        <p:blipFill>
          <a:blip r:embed="rId5">
            <a:alphaModFix/>
          </a:blip>
          <a:stretch>
            <a:fillRect/>
          </a:stretch>
        </p:blipFill>
        <p:spPr>
          <a:xfrm>
            <a:off x="3388900" y="1146575"/>
            <a:ext cx="5695350" cy="3692625"/>
          </a:xfrm>
          <a:prstGeom prst="rect">
            <a:avLst/>
          </a:prstGeom>
          <a:noFill/>
          <a:ln>
            <a:noFill/>
          </a:ln>
        </p:spPr>
      </p:pic>
      <p:pic>
        <p:nvPicPr>
          <p:cNvPr id="306" name="Google Shape;306;p39"/>
          <p:cNvPicPr preferRelativeResize="0"/>
          <p:nvPr/>
        </p:nvPicPr>
        <p:blipFill>
          <a:blip r:embed="rId6">
            <a:alphaModFix/>
          </a:blip>
          <a:stretch>
            <a:fillRect/>
          </a:stretch>
        </p:blipFill>
        <p:spPr>
          <a:xfrm>
            <a:off x="3388900" y="1146575"/>
            <a:ext cx="5755101" cy="3692625"/>
          </a:xfrm>
          <a:prstGeom prst="rect">
            <a:avLst/>
          </a:prstGeom>
          <a:noFill/>
          <a:ln>
            <a:noFill/>
          </a:ln>
        </p:spPr>
      </p:pic>
      <p:sp>
        <p:nvSpPr>
          <p:cNvPr id="307" name="Google Shape;30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8" name="Google Shape;308;p39"/>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Vegetation state frequency correlates with climate</a:t>
            </a:r>
            <a:endParaRPr b="1"/>
          </a:p>
        </p:txBody>
      </p:sp>
      <p:sp>
        <p:nvSpPr>
          <p:cNvPr id="309" name="Google Shape;309;p39"/>
          <p:cNvSpPr/>
          <p:nvPr/>
        </p:nvSpPr>
        <p:spPr>
          <a:xfrm>
            <a:off x="1450375" y="1475575"/>
            <a:ext cx="1252500" cy="2957400"/>
          </a:xfrm>
          <a:prstGeom prst="rect">
            <a:avLst/>
          </a:prstGeom>
          <a:solidFill>
            <a:srgbClr val="FFF2CC">
              <a:alpha val="35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txBox="1"/>
          <p:nvPr/>
        </p:nvSpPr>
        <p:spPr>
          <a:xfrm>
            <a:off x="1620325" y="1532175"/>
            <a:ext cx="912600" cy="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Drought</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0"/>
          <p:cNvPicPr preferRelativeResize="0"/>
          <p:nvPr/>
        </p:nvPicPr>
        <p:blipFill>
          <a:blip r:embed="rId3">
            <a:alphaModFix/>
          </a:blip>
          <a:stretch>
            <a:fillRect/>
          </a:stretch>
        </p:blipFill>
        <p:spPr>
          <a:xfrm>
            <a:off x="4346325" y="229875"/>
            <a:ext cx="4562124" cy="4683749"/>
          </a:xfrm>
          <a:prstGeom prst="rect">
            <a:avLst/>
          </a:prstGeom>
          <a:noFill/>
          <a:ln>
            <a:noFill/>
          </a:ln>
        </p:spPr>
      </p:pic>
      <p:sp>
        <p:nvSpPr>
          <p:cNvPr id="316" name="Google Shape;316;p40"/>
          <p:cNvSpPr txBox="1"/>
          <p:nvPr>
            <p:ph idx="1" type="body"/>
          </p:nvPr>
        </p:nvSpPr>
        <p:spPr>
          <a:xfrm>
            <a:off x="256775" y="1304500"/>
            <a:ext cx="427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observed cluster data, we can estimate:</a:t>
            </a:r>
            <a:endParaRPr/>
          </a:p>
          <a:p>
            <a:pPr indent="-342900" lvl="0" marL="457200" rtl="0" algn="l">
              <a:spcBef>
                <a:spcPts val="1600"/>
              </a:spcBef>
              <a:spcAft>
                <a:spcPts val="0"/>
              </a:spcAft>
              <a:buSzPts val="1800"/>
              <a:buAutoNum type="arabicPeriod"/>
            </a:pPr>
            <a:r>
              <a:rPr lang="en"/>
              <a:t>The probability of a community retaining its state over time</a:t>
            </a:r>
            <a:endParaRPr/>
          </a:p>
          <a:p>
            <a:pPr indent="-342900" lvl="0" marL="457200" rtl="0" algn="l">
              <a:spcBef>
                <a:spcPts val="0"/>
              </a:spcBef>
              <a:spcAft>
                <a:spcPts val="0"/>
              </a:spcAft>
              <a:buSzPts val="1800"/>
              <a:buAutoNum type="arabicPeriod"/>
            </a:pPr>
            <a:r>
              <a:rPr lang="en"/>
              <a:t>The probability of different transitions (and their direction)</a:t>
            </a:r>
            <a:endParaRPr/>
          </a:p>
          <a:p>
            <a:pPr indent="0" lvl="0" marL="0" rtl="0" algn="l">
              <a:spcBef>
                <a:spcPts val="1600"/>
              </a:spcBef>
              <a:spcAft>
                <a:spcPts val="0"/>
              </a:spcAft>
              <a:buNone/>
            </a:pPr>
            <a:r>
              <a:rPr lang="en"/>
              <a:t>With covariates:</a:t>
            </a:r>
            <a:endParaRPr/>
          </a:p>
          <a:p>
            <a:pPr indent="-342900" lvl="0" marL="457200" rtl="0" algn="l">
              <a:spcBef>
                <a:spcPts val="1600"/>
              </a:spcBef>
              <a:spcAft>
                <a:spcPts val="0"/>
              </a:spcAft>
              <a:buSzPts val="1800"/>
              <a:buAutoNum type="arabicPeriod"/>
            </a:pPr>
            <a:r>
              <a:rPr lang="en"/>
              <a:t>Initial planting composition</a:t>
            </a:r>
            <a:endParaRPr/>
          </a:p>
          <a:p>
            <a:pPr indent="-342900" lvl="0" marL="457200" rtl="0" algn="l">
              <a:spcBef>
                <a:spcPts val="0"/>
              </a:spcBef>
              <a:spcAft>
                <a:spcPts val="0"/>
              </a:spcAft>
              <a:buSzPts val="1800"/>
              <a:buAutoNum type="arabicPeriod"/>
            </a:pPr>
            <a:r>
              <a:rPr lang="en"/>
              <a:t>Drought stress (SPEI)</a:t>
            </a:r>
            <a:endParaRPr/>
          </a:p>
        </p:txBody>
      </p:sp>
      <p:sp>
        <p:nvSpPr>
          <p:cNvPr id="317" name="Google Shape;317;p40"/>
          <p:cNvSpPr txBox="1"/>
          <p:nvPr/>
        </p:nvSpPr>
        <p:spPr>
          <a:xfrm>
            <a:off x="316175" y="230225"/>
            <a:ext cx="3694200" cy="96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400">
                <a:solidFill>
                  <a:schemeClr val="dk2"/>
                </a:solidFill>
              </a:rPr>
              <a:t>Multi-state model of vegetation transitions</a:t>
            </a:r>
            <a:endParaRPr b="1" sz="2400">
              <a:solidFill>
                <a:schemeClr val="dk2"/>
              </a:solidFill>
            </a:endParaRPr>
          </a:p>
        </p:txBody>
      </p:sp>
      <p:sp>
        <p:nvSpPr>
          <p:cNvPr id="318" name="Google Shape;318;p40"/>
          <p:cNvSpPr txBox="1"/>
          <p:nvPr/>
        </p:nvSpPr>
        <p:spPr>
          <a:xfrm>
            <a:off x="4296050" y="42450"/>
            <a:ext cx="146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(Native Perennials)</a:t>
            </a:r>
            <a:endParaRPr b="1" sz="1100"/>
          </a:p>
        </p:txBody>
      </p:sp>
      <p:sp>
        <p:nvSpPr>
          <p:cNvPr id="319" name="Google Shape;319;p40"/>
          <p:cNvSpPr txBox="1"/>
          <p:nvPr/>
        </p:nvSpPr>
        <p:spPr>
          <a:xfrm>
            <a:off x="7456950" y="42450"/>
            <a:ext cx="164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(Naturalized Annuals)</a:t>
            </a:r>
            <a:endParaRPr b="1" sz="1100"/>
          </a:p>
        </p:txBody>
      </p:sp>
      <p:sp>
        <p:nvSpPr>
          <p:cNvPr id="320" name="Google Shape;320;p40"/>
          <p:cNvSpPr txBox="1"/>
          <p:nvPr/>
        </p:nvSpPr>
        <p:spPr>
          <a:xfrm>
            <a:off x="7456950" y="4720900"/>
            <a:ext cx="164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(Naturalized Annuals)</a:t>
            </a:r>
            <a:endParaRPr b="1" sz="1100"/>
          </a:p>
        </p:txBody>
      </p:sp>
      <p:sp>
        <p:nvSpPr>
          <p:cNvPr id="321" name="Google Shape;321;p40"/>
          <p:cNvSpPr txBox="1"/>
          <p:nvPr/>
        </p:nvSpPr>
        <p:spPr>
          <a:xfrm>
            <a:off x="4311200" y="4720900"/>
            <a:ext cx="143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(Invasive Annuals)</a:t>
            </a:r>
            <a:endParaRPr b="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41"/>
          <p:cNvPicPr preferRelativeResize="0"/>
          <p:nvPr/>
        </p:nvPicPr>
        <p:blipFill>
          <a:blip r:embed="rId3">
            <a:alphaModFix/>
          </a:blip>
          <a:stretch>
            <a:fillRect/>
          </a:stretch>
        </p:blipFill>
        <p:spPr>
          <a:xfrm>
            <a:off x="4346325" y="229875"/>
            <a:ext cx="4562124" cy="4683749"/>
          </a:xfrm>
          <a:prstGeom prst="rect">
            <a:avLst/>
          </a:prstGeom>
          <a:noFill/>
          <a:ln>
            <a:noFill/>
          </a:ln>
        </p:spPr>
      </p:pic>
      <p:sp>
        <p:nvSpPr>
          <p:cNvPr id="327" name="Google Shape;327;p41"/>
          <p:cNvSpPr txBox="1"/>
          <p:nvPr>
            <p:ph idx="1" type="body"/>
          </p:nvPr>
        </p:nvSpPr>
        <p:spPr>
          <a:xfrm>
            <a:off x="143575" y="320750"/>
            <a:ext cx="3732900" cy="22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 </a:t>
            </a:r>
            <a:r>
              <a:rPr b="1" lang="en"/>
              <a:t>Naturalized annual states differed in their stability:</a:t>
            </a:r>
            <a:endParaRPr b="1"/>
          </a:p>
          <a:p>
            <a:pPr indent="-342900" lvl="0" marL="457200" rtl="0" algn="l">
              <a:spcBef>
                <a:spcPts val="1600"/>
              </a:spcBef>
              <a:spcAft>
                <a:spcPts val="0"/>
              </a:spcAft>
              <a:buSzPts val="1800"/>
              <a:buChar char="●"/>
            </a:pPr>
            <a:r>
              <a:rPr lang="en"/>
              <a:t>State 2 abundant early in the experiment, largely transient</a:t>
            </a:r>
            <a:endParaRPr/>
          </a:p>
          <a:p>
            <a:pPr indent="-342900" lvl="0" marL="457200" rtl="0" algn="l">
              <a:spcBef>
                <a:spcPts val="0"/>
              </a:spcBef>
              <a:spcAft>
                <a:spcPts val="0"/>
              </a:spcAft>
              <a:buSzPts val="1800"/>
              <a:buChar char="●"/>
            </a:pPr>
            <a:r>
              <a:rPr lang="en"/>
              <a:t>State 4 important under drought conditions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28" name="Google Shape;328;p41"/>
          <p:cNvSpPr txBox="1"/>
          <p:nvPr/>
        </p:nvSpPr>
        <p:spPr>
          <a:xfrm>
            <a:off x="4296050" y="42450"/>
            <a:ext cx="146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(Native Perennials)</a:t>
            </a:r>
            <a:endParaRPr b="1" sz="1100"/>
          </a:p>
        </p:txBody>
      </p:sp>
      <p:sp>
        <p:nvSpPr>
          <p:cNvPr id="329" name="Google Shape;329;p41"/>
          <p:cNvSpPr txBox="1"/>
          <p:nvPr/>
        </p:nvSpPr>
        <p:spPr>
          <a:xfrm>
            <a:off x="7456950" y="42450"/>
            <a:ext cx="164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(Naturalized Annuals)</a:t>
            </a:r>
            <a:endParaRPr b="1" sz="1100"/>
          </a:p>
        </p:txBody>
      </p:sp>
      <p:sp>
        <p:nvSpPr>
          <p:cNvPr id="330" name="Google Shape;330;p41"/>
          <p:cNvSpPr txBox="1"/>
          <p:nvPr/>
        </p:nvSpPr>
        <p:spPr>
          <a:xfrm>
            <a:off x="7456950" y="4720900"/>
            <a:ext cx="1644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(Naturalized Annuals)</a:t>
            </a:r>
            <a:endParaRPr b="1" sz="1100"/>
          </a:p>
        </p:txBody>
      </p:sp>
      <p:sp>
        <p:nvSpPr>
          <p:cNvPr id="331" name="Google Shape;331;p41"/>
          <p:cNvSpPr txBox="1"/>
          <p:nvPr/>
        </p:nvSpPr>
        <p:spPr>
          <a:xfrm>
            <a:off x="4311200" y="4720900"/>
            <a:ext cx="14343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(Invasive Annuals)</a:t>
            </a:r>
            <a:endParaRPr b="1" sz="1100"/>
          </a:p>
        </p:txBody>
      </p:sp>
      <p:sp>
        <p:nvSpPr>
          <p:cNvPr id="332" name="Google Shape;332;p41"/>
          <p:cNvSpPr/>
          <p:nvPr/>
        </p:nvSpPr>
        <p:spPr>
          <a:xfrm>
            <a:off x="7609350" y="510175"/>
            <a:ext cx="1363200" cy="1295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rot="-2426205">
            <a:off x="3842431" y="1456960"/>
            <a:ext cx="5631288" cy="2269968"/>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rot="-5400247">
            <a:off x="2881125" y="1534000"/>
            <a:ext cx="4172100" cy="20670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7597650" y="3358150"/>
            <a:ext cx="1363200" cy="12954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txBox="1"/>
          <p:nvPr/>
        </p:nvSpPr>
        <p:spPr>
          <a:xfrm>
            <a:off x="167275" y="2573450"/>
            <a:ext cx="3684000" cy="111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rPr>
              <a:t>2. </a:t>
            </a:r>
            <a:r>
              <a:rPr b="1" lang="en" sz="1800">
                <a:solidFill>
                  <a:schemeClr val="dk2"/>
                </a:solidFill>
              </a:rPr>
              <a:t>Invasion dynamics illustrated by frequent transitions between State 2 and State 3</a:t>
            </a:r>
            <a:endParaRPr b="1" sz="1800">
              <a:solidFill>
                <a:schemeClr val="dk2"/>
              </a:solidFill>
            </a:endParaRPr>
          </a:p>
          <a:p>
            <a:pPr indent="0" lvl="0" marL="0" rtl="0" algn="l">
              <a:lnSpc>
                <a:spcPct val="115000"/>
              </a:lnSpc>
              <a:spcBef>
                <a:spcPts val="1600"/>
              </a:spcBef>
              <a:spcAft>
                <a:spcPts val="1600"/>
              </a:spcAft>
              <a:buNone/>
            </a:pPr>
            <a:r>
              <a:t/>
            </a:r>
            <a:endParaRPr/>
          </a:p>
        </p:txBody>
      </p:sp>
      <p:sp>
        <p:nvSpPr>
          <p:cNvPr id="337" name="Google Shape;337;p41"/>
          <p:cNvSpPr txBox="1"/>
          <p:nvPr/>
        </p:nvSpPr>
        <p:spPr>
          <a:xfrm>
            <a:off x="143575" y="3622300"/>
            <a:ext cx="3522600" cy="11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rPr>
              <a:t>3. </a:t>
            </a:r>
            <a:r>
              <a:rPr b="1" lang="en" sz="1800">
                <a:solidFill>
                  <a:schemeClr val="dk2"/>
                </a:solidFill>
              </a:rPr>
              <a:t>Native perennial grasses (State 1) highly resistant to invasion once established</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296550" y="861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txBox="1"/>
          <p:nvPr>
            <p:ph idx="1" type="body"/>
          </p:nvPr>
        </p:nvSpPr>
        <p:spPr>
          <a:xfrm>
            <a:off x="296550" y="1569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Highlight stability here</a:t>
            </a:r>
            <a:endParaRPr/>
          </a:p>
        </p:txBody>
      </p:sp>
      <p:pic>
        <p:nvPicPr>
          <p:cNvPr id="344" name="Google Shape;344;p42"/>
          <p:cNvPicPr preferRelativeResize="0"/>
          <p:nvPr/>
        </p:nvPicPr>
        <p:blipFill rotWithShape="1">
          <a:blip r:embed="rId3">
            <a:alphaModFix/>
          </a:blip>
          <a:srcRect b="50000" l="0" r="0" t="0"/>
          <a:stretch/>
        </p:blipFill>
        <p:spPr>
          <a:xfrm>
            <a:off x="296550" y="785338"/>
            <a:ext cx="8716350" cy="4358174"/>
          </a:xfrm>
          <a:prstGeom prst="rect">
            <a:avLst/>
          </a:prstGeom>
          <a:noFill/>
          <a:ln>
            <a:noFill/>
          </a:ln>
        </p:spPr>
      </p:pic>
      <p:pic>
        <p:nvPicPr>
          <p:cNvPr id="345" name="Google Shape;345;p42"/>
          <p:cNvPicPr preferRelativeResize="0"/>
          <p:nvPr/>
        </p:nvPicPr>
        <p:blipFill rotWithShape="1">
          <a:blip r:embed="rId3">
            <a:alphaModFix/>
          </a:blip>
          <a:srcRect b="49998" l="57419" r="0" t="17335"/>
          <a:stretch/>
        </p:blipFill>
        <p:spPr>
          <a:xfrm>
            <a:off x="5301400" y="1434250"/>
            <a:ext cx="3711500" cy="2847224"/>
          </a:xfrm>
          <a:prstGeom prst="rect">
            <a:avLst/>
          </a:prstGeom>
          <a:noFill/>
          <a:ln>
            <a:noFill/>
          </a:ln>
        </p:spPr>
      </p:pic>
      <p:sp>
        <p:nvSpPr>
          <p:cNvPr id="346" name="Google Shape;346;p42"/>
          <p:cNvSpPr txBox="1"/>
          <p:nvPr/>
        </p:nvSpPr>
        <p:spPr>
          <a:xfrm>
            <a:off x="5527550" y="3183925"/>
            <a:ext cx="3353700" cy="15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Transitions to native-dominated states are far more likely when natives are part of the initial seeding mixture, and depended on drought stress</a:t>
            </a:r>
            <a:endParaRPr b="1" sz="1800"/>
          </a:p>
        </p:txBody>
      </p:sp>
      <p:sp>
        <p:nvSpPr>
          <p:cNvPr id="347" name="Google Shape;347;p42"/>
          <p:cNvSpPr/>
          <p:nvPr/>
        </p:nvSpPr>
        <p:spPr>
          <a:xfrm>
            <a:off x="3099525" y="1188050"/>
            <a:ext cx="2104800" cy="36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Restoration seeding depends on climate</a:t>
            </a:r>
            <a:endParaRPr b="1"/>
          </a:p>
        </p:txBody>
      </p:sp>
      <p:sp>
        <p:nvSpPr>
          <p:cNvPr id="349" name="Google Shape;349;p42"/>
          <p:cNvSpPr txBox="1"/>
          <p:nvPr/>
        </p:nvSpPr>
        <p:spPr>
          <a:xfrm rot="-5400000">
            <a:off x="119675" y="2113475"/>
            <a:ext cx="1840200" cy="1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Severe Drought</a:t>
            </a:r>
            <a:endParaRPr b="1"/>
          </a:p>
        </p:txBody>
      </p:sp>
      <p:sp>
        <p:nvSpPr>
          <p:cNvPr id="350" name="Google Shape;350;p42"/>
          <p:cNvSpPr txBox="1"/>
          <p:nvPr/>
        </p:nvSpPr>
        <p:spPr>
          <a:xfrm rot="-5400000">
            <a:off x="1762325" y="1975950"/>
            <a:ext cx="1840200" cy="1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Water Surplus</a:t>
            </a:r>
            <a:endParaRPr b="1"/>
          </a:p>
        </p:txBody>
      </p:sp>
      <p:sp>
        <p:nvSpPr>
          <p:cNvPr id="351" name="Google Shape;351;p42"/>
          <p:cNvSpPr txBox="1"/>
          <p:nvPr/>
        </p:nvSpPr>
        <p:spPr>
          <a:xfrm rot="-5400000">
            <a:off x="-1328400" y="2634963"/>
            <a:ext cx="3486300" cy="44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t>P</a:t>
            </a:r>
            <a:r>
              <a:rPr b="1" lang="en" sz="1800"/>
              <a:t>(Transition to Native State)</a:t>
            </a:r>
            <a:endParaRPr b="1" sz="1800"/>
          </a:p>
        </p:txBody>
      </p:sp>
      <p:sp>
        <p:nvSpPr>
          <p:cNvPr id="352" name="Google Shape;352;p42"/>
          <p:cNvSpPr txBox="1"/>
          <p:nvPr/>
        </p:nvSpPr>
        <p:spPr>
          <a:xfrm rot="932">
            <a:off x="742493" y="773525"/>
            <a:ext cx="5531400" cy="44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3"/>
          <p:cNvSpPr txBox="1"/>
          <p:nvPr>
            <p:ph idx="1" type="body"/>
          </p:nvPr>
        </p:nvSpPr>
        <p:spPr>
          <a:xfrm>
            <a:off x="128675" y="1219725"/>
            <a:ext cx="599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Classic conceptual models</a:t>
            </a:r>
            <a:r>
              <a:rPr lang="en"/>
              <a:t> </a:t>
            </a:r>
            <a:r>
              <a:rPr b="1" lang="en"/>
              <a:t>may not mirror vegetation performance under novel conditions </a:t>
            </a:r>
            <a:r>
              <a:rPr lang="en"/>
              <a:t>in California annual grasslands</a:t>
            </a:r>
            <a:endParaRPr/>
          </a:p>
          <a:p>
            <a:pPr indent="-342900" lvl="0" marL="457200" rtl="0" algn="l">
              <a:spcBef>
                <a:spcPts val="1000"/>
              </a:spcBef>
              <a:spcAft>
                <a:spcPts val="0"/>
              </a:spcAft>
              <a:buSzPts val="1800"/>
              <a:buChar char="●"/>
            </a:pPr>
            <a:r>
              <a:rPr b="1" lang="en"/>
              <a:t>Climatic variation acts a a major driver</a:t>
            </a:r>
            <a:r>
              <a:rPr lang="en"/>
              <a:t> </a:t>
            </a:r>
            <a:r>
              <a:rPr b="1" lang="en"/>
              <a:t>of turnover </a:t>
            </a:r>
            <a:r>
              <a:rPr lang="en"/>
              <a:t>in dominant species groups. </a:t>
            </a:r>
            <a:endParaRPr/>
          </a:p>
          <a:p>
            <a:pPr indent="-342900" lvl="0" marL="457200" rtl="0" algn="l">
              <a:spcBef>
                <a:spcPts val="1000"/>
              </a:spcBef>
              <a:spcAft>
                <a:spcPts val="0"/>
              </a:spcAft>
              <a:buSzPts val="1800"/>
              <a:buChar char="●"/>
            </a:pPr>
            <a:r>
              <a:rPr b="1" lang="en"/>
              <a:t>Short-term evaluations may not capture restoration success</a:t>
            </a:r>
            <a:r>
              <a:rPr lang="en"/>
              <a:t> -- native species only become dominant under certain environmental conditions</a:t>
            </a:r>
            <a:endParaRPr/>
          </a:p>
          <a:p>
            <a:pPr indent="-342900" lvl="0" marL="457200" rtl="0" algn="l">
              <a:spcBef>
                <a:spcPts val="1000"/>
              </a:spcBef>
              <a:spcAft>
                <a:spcPts val="1000"/>
              </a:spcAft>
              <a:buSzPts val="1800"/>
              <a:buChar char="●"/>
            </a:pPr>
            <a:r>
              <a:rPr b="1" lang="en"/>
              <a:t>Quantitative STMs</a:t>
            </a:r>
            <a:r>
              <a:rPr lang="en"/>
              <a:t> -- highly adaptable to many systems, output mirrors existing management tools </a:t>
            </a:r>
            <a:endParaRPr/>
          </a:p>
        </p:txBody>
      </p:sp>
      <p:sp>
        <p:nvSpPr>
          <p:cNvPr id="358" name="Google Shape;358;p43"/>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Conclusions</a:t>
            </a:r>
            <a:endParaRPr b="1"/>
          </a:p>
        </p:txBody>
      </p:sp>
      <p:pic>
        <p:nvPicPr>
          <p:cNvPr id="359" name="Google Shape;359;p43"/>
          <p:cNvPicPr preferRelativeResize="0"/>
          <p:nvPr/>
        </p:nvPicPr>
        <p:blipFill rotWithShape="1">
          <a:blip r:embed="rId3">
            <a:alphaModFix/>
          </a:blip>
          <a:srcRect b="2359" l="32031" r="38108" t="19264"/>
          <a:stretch/>
        </p:blipFill>
        <p:spPr>
          <a:xfrm>
            <a:off x="6356000" y="972650"/>
            <a:ext cx="2559825" cy="39903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6"/>
          <p:cNvSpPr txBox="1"/>
          <p:nvPr>
            <p:ph idx="1" type="body"/>
          </p:nvPr>
        </p:nvSpPr>
        <p:spPr>
          <a:xfrm>
            <a:off x="202375" y="981050"/>
            <a:ext cx="5340000" cy="3725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Climate change is expected to act as a major stressor to many ecosystems</a:t>
            </a:r>
            <a:endParaRPr b="1" sz="2000"/>
          </a:p>
          <a:p>
            <a:pPr indent="-355600" lvl="0" marL="457200" rtl="0" algn="l">
              <a:spcBef>
                <a:spcPts val="1000"/>
              </a:spcBef>
              <a:spcAft>
                <a:spcPts val="0"/>
              </a:spcAft>
              <a:buSzPts val="2000"/>
              <a:buChar char="●"/>
            </a:pPr>
            <a:r>
              <a:rPr b="1" lang="en" sz="2000"/>
              <a:t>In California, an emphasis on increased frequency of extreme events, such as drought and heatwaves</a:t>
            </a:r>
            <a:endParaRPr b="1" sz="2000"/>
          </a:p>
          <a:p>
            <a:pPr indent="-355600" lvl="0" marL="457200" rtl="0" algn="l">
              <a:spcBef>
                <a:spcPts val="1000"/>
              </a:spcBef>
              <a:spcAft>
                <a:spcPts val="0"/>
              </a:spcAft>
              <a:buSzPts val="2000"/>
              <a:buChar char="●"/>
            </a:pPr>
            <a:r>
              <a:rPr b="1" lang="en" sz="2000"/>
              <a:t>Already showing signs of change?</a:t>
            </a:r>
            <a:endParaRPr b="1" sz="2000"/>
          </a:p>
          <a:p>
            <a:pPr indent="-355600" lvl="1" marL="914400" rtl="0" algn="l">
              <a:spcBef>
                <a:spcPts val="1000"/>
              </a:spcBef>
              <a:spcAft>
                <a:spcPts val="1000"/>
              </a:spcAft>
              <a:buSzPts val="2000"/>
              <a:buChar char="○"/>
            </a:pPr>
            <a:r>
              <a:rPr b="1" lang="en" sz="2000"/>
              <a:t>2011 - 2017 drought in California the driest period on record</a:t>
            </a:r>
            <a:endParaRPr b="1" sz="2000"/>
          </a:p>
        </p:txBody>
      </p:sp>
      <p:sp>
        <p:nvSpPr>
          <p:cNvPr id="138" name="Google Shape;138;p26"/>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Climate Change and Land Management</a:t>
            </a:r>
            <a:endParaRPr b="1"/>
          </a:p>
        </p:txBody>
      </p:sp>
      <p:pic>
        <p:nvPicPr>
          <p:cNvPr id="139" name="Google Shape;139;p26"/>
          <p:cNvPicPr preferRelativeResize="0"/>
          <p:nvPr/>
        </p:nvPicPr>
        <p:blipFill>
          <a:blip r:embed="rId3">
            <a:alphaModFix/>
          </a:blip>
          <a:stretch>
            <a:fillRect/>
          </a:stretch>
        </p:blipFill>
        <p:spPr>
          <a:xfrm>
            <a:off x="5745875" y="2908902"/>
            <a:ext cx="3122800" cy="2083676"/>
          </a:xfrm>
          <a:prstGeom prst="rect">
            <a:avLst/>
          </a:prstGeom>
          <a:noFill/>
          <a:ln cap="flat" cmpd="sng" w="9525">
            <a:solidFill>
              <a:srgbClr val="000000"/>
            </a:solidFill>
            <a:prstDash val="solid"/>
            <a:round/>
            <a:headEnd len="sm" w="sm" type="none"/>
            <a:tailEnd len="sm" w="sm" type="none"/>
          </a:ln>
        </p:spPr>
      </p:pic>
      <p:pic>
        <p:nvPicPr>
          <p:cNvPr id="140" name="Google Shape;140;p26"/>
          <p:cNvPicPr preferRelativeResize="0"/>
          <p:nvPr/>
        </p:nvPicPr>
        <p:blipFill rotWithShape="1">
          <a:blip r:embed="rId4">
            <a:alphaModFix/>
          </a:blip>
          <a:srcRect b="0" l="0" r="21166" t="0"/>
          <a:stretch/>
        </p:blipFill>
        <p:spPr>
          <a:xfrm>
            <a:off x="5745875" y="877950"/>
            <a:ext cx="3122800" cy="18895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4"/>
          <p:cNvSpPr txBox="1"/>
          <p:nvPr>
            <p:ph idx="1" type="body"/>
          </p:nvPr>
        </p:nvSpPr>
        <p:spPr>
          <a:xfrm>
            <a:off x="79625" y="863550"/>
            <a:ext cx="4791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The Eviner Lab:</a:t>
            </a:r>
            <a:endParaRPr b="1"/>
          </a:p>
          <a:p>
            <a:pPr indent="-342900" lvl="0" marL="457200" rtl="0" algn="l">
              <a:spcBef>
                <a:spcPts val="1600"/>
              </a:spcBef>
              <a:spcAft>
                <a:spcPts val="0"/>
              </a:spcAft>
              <a:buSzPts val="1800"/>
              <a:buChar char="●"/>
            </a:pPr>
            <a:r>
              <a:rPr lang="en"/>
              <a:t>David Mitchell</a:t>
            </a:r>
            <a:endParaRPr/>
          </a:p>
          <a:p>
            <a:pPr indent="-342900" lvl="0" marL="457200" rtl="0" algn="l">
              <a:spcBef>
                <a:spcPts val="0"/>
              </a:spcBef>
              <a:spcAft>
                <a:spcPts val="0"/>
              </a:spcAft>
              <a:buSzPts val="1800"/>
              <a:buChar char="●"/>
            </a:pPr>
            <a:r>
              <a:rPr lang="en"/>
              <a:t>Joanne Heraty</a:t>
            </a:r>
            <a:endParaRPr/>
          </a:p>
          <a:p>
            <a:pPr indent="-342900" lvl="0" marL="457200" rtl="0" algn="l">
              <a:spcBef>
                <a:spcPts val="0"/>
              </a:spcBef>
              <a:spcAft>
                <a:spcPts val="0"/>
              </a:spcAft>
              <a:buSzPts val="1800"/>
              <a:buChar char="●"/>
            </a:pPr>
            <a:r>
              <a:rPr lang="en"/>
              <a:t>Undergraduate </a:t>
            </a:r>
            <a:r>
              <a:rPr lang="en"/>
              <a:t>interns</a:t>
            </a:r>
            <a:endParaRPr/>
          </a:p>
          <a:p>
            <a:pPr indent="0" lvl="0" marL="0" rtl="0" algn="l">
              <a:lnSpc>
                <a:spcPct val="100000"/>
              </a:lnSpc>
              <a:spcBef>
                <a:spcPts val="1600"/>
              </a:spcBef>
              <a:spcAft>
                <a:spcPts val="0"/>
              </a:spcAft>
              <a:buNone/>
            </a:pPr>
            <a:r>
              <a:rPr b="1" lang="en"/>
              <a:t>Funding Sources:</a:t>
            </a:r>
            <a:endParaRPr b="1"/>
          </a:p>
          <a:p>
            <a:pPr indent="-342900" lvl="0" marL="457200" rtl="0" algn="l">
              <a:spcBef>
                <a:spcPts val="1600"/>
              </a:spcBef>
              <a:spcAft>
                <a:spcPts val="0"/>
              </a:spcAft>
              <a:buSzPts val="1800"/>
              <a:buChar char="●"/>
            </a:pPr>
            <a:r>
              <a:rPr lang="en"/>
              <a:t>UC Davis Department of Plant Sciences</a:t>
            </a:r>
            <a:endParaRPr/>
          </a:p>
          <a:p>
            <a:pPr indent="-342900" lvl="0" marL="457200" rtl="0" algn="l">
              <a:spcBef>
                <a:spcPts val="0"/>
              </a:spcBef>
              <a:spcAft>
                <a:spcPts val="0"/>
              </a:spcAft>
              <a:buSzPts val="1800"/>
              <a:buChar char="●"/>
            </a:pPr>
            <a:r>
              <a:rPr lang="en"/>
              <a:t>UC Davis Graduate Group in Ecology</a:t>
            </a:r>
            <a:endParaRPr/>
          </a:p>
          <a:p>
            <a:pPr indent="-342900" lvl="0" marL="457200" rtl="0" algn="l">
              <a:spcBef>
                <a:spcPts val="0"/>
              </a:spcBef>
              <a:spcAft>
                <a:spcPts val="0"/>
              </a:spcAft>
              <a:buSzPts val="1800"/>
              <a:buChar char="●"/>
            </a:pPr>
            <a:r>
              <a:rPr lang="en"/>
              <a:t>US Department of Agriculture</a:t>
            </a:r>
            <a:endParaRPr/>
          </a:p>
        </p:txBody>
      </p:sp>
      <p:sp>
        <p:nvSpPr>
          <p:cNvPr id="365" name="Google Shape;365;p44"/>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Acknowledgements</a:t>
            </a:r>
            <a:endParaRPr b="1"/>
          </a:p>
        </p:txBody>
      </p:sp>
      <p:sp>
        <p:nvSpPr>
          <p:cNvPr id="366" name="Google Shape;366;p44"/>
          <p:cNvSpPr txBox="1"/>
          <p:nvPr>
            <p:ph idx="1" type="body"/>
          </p:nvPr>
        </p:nvSpPr>
        <p:spPr>
          <a:xfrm>
            <a:off x="4795025" y="812700"/>
            <a:ext cx="39804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Email: </a:t>
            </a:r>
            <a:endParaRPr b="1"/>
          </a:p>
          <a:p>
            <a:pPr indent="0" lvl="0" marL="0" rtl="0" algn="l">
              <a:lnSpc>
                <a:spcPct val="100000"/>
              </a:lnSpc>
              <a:spcBef>
                <a:spcPts val="800"/>
              </a:spcBef>
              <a:spcAft>
                <a:spcPts val="0"/>
              </a:spcAft>
              <a:buNone/>
            </a:pPr>
            <a:r>
              <a:rPr lang="en" u="sng">
                <a:solidFill>
                  <a:schemeClr val="hlink"/>
                </a:solidFill>
                <a:hlinkClick r:id="rId3"/>
              </a:rPr>
              <a:t>ebatzer@ucdavis.edu</a:t>
            </a:r>
            <a:endParaRPr/>
          </a:p>
          <a:p>
            <a:pPr indent="0" lvl="0" marL="0" rtl="0" algn="l">
              <a:lnSpc>
                <a:spcPct val="100000"/>
              </a:lnSpc>
              <a:spcBef>
                <a:spcPts val="800"/>
              </a:spcBef>
              <a:spcAft>
                <a:spcPts val="0"/>
              </a:spcAft>
              <a:buNone/>
            </a:pPr>
            <a:r>
              <a:rPr b="1" lang="en"/>
              <a:t>Twitter:</a:t>
            </a:r>
            <a:r>
              <a:rPr lang="en"/>
              <a:t> </a:t>
            </a:r>
            <a:endParaRPr/>
          </a:p>
          <a:p>
            <a:pPr indent="0" lvl="0" marL="0" rtl="0" algn="l">
              <a:lnSpc>
                <a:spcPct val="100000"/>
              </a:lnSpc>
              <a:spcBef>
                <a:spcPts val="800"/>
              </a:spcBef>
              <a:spcAft>
                <a:spcPts val="0"/>
              </a:spcAft>
              <a:buNone/>
            </a:pPr>
            <a:r>
              <a:rPr lang="en" u="sng">
                <a:solidFill>
                  <a:schemeClr val="hlink"/>
                </a:solidFill>
                <a:hlinkClick r:id="rId4"/>
              </a:rPr>
              <a:t>@eebatzer</a:t>
            </a:r>
            <a:endParaRPr/>
          </a:p>
          <a:p>
            <a:pPr indent="0" lvl="0" marL="0" rtl="0" algn="l">
              <a:lnSpc>
                <a:spcPct val="100000"/>
              </a:lnSpc>
              <a:spcBef>
                <a:spcPts val="800"/>
              </a:spcBef>
              <a:spcAft>
                <a:spcPts val="0"/>
              </a:spcAft>
              <a:buNone/>
            </a:pPr>
            <a:r>
              <a:rPr b="1" lang="en"/>
              <a:t>Website:</a:t>
            </a:r>
            <a:r>
              <a:rPr lang="en"/>
              <a:t> </a:t>
            </a:r>
            <a:endParaRPr/>
          </a:p>
          <a:p>
            <a:pPr indent="0" lvl="0" marL="0" rtl="0" algn="l">
              <a:lnSpc>
                <a:spcPct val="100000"/>
              </a:lnSpc>
              <a:spcBef>
                <a:spcPts val="800"/>
              </a:spcBef>
              <a:spcAft>
                <a:spcPts val="0"/>
              </a:spcAft>
              <a:buNone/>
            </a:pPr>
            <a:r>
              <a:rPr lang="en" u="sng">
                <a:solidFill>
                  <a:schemeClr val="hlink"/>
                </a:solidFill>
                <a:hlinkClick r:id="rId5"/>
              </a:rPr>
              <a:t>www.evanbatzer.com</a:t>
            </a:r>
            <a:endParaRPr/>
          </a:p>
          <a:p>
            <a:pPr indent="0" lvl="0" marL="0" rtl="0" algn="l">
              <a:lnSpc>
                <a:spcPct val="100000"/>
              </a:lnSpc>
              <a:spcBef>
                <a:spcPts val="800"/>
              </a:spcBef>
              <a:spcAft>
                <a:spcPts val="0"/>
              </a:spcAft>
              <a:buNone/>
            </a:pPr>
            <a:r>
              <a:t/>
            </a:r>
            <a:endParaRPr/>
          </a:p>
          <a:p>
            <a:pPr indent="0" lvl="0" marL="0" rtl="0" algn="l">
              <a:spcBef>
                <a:spcPts val="800"/>
              </a:spcBef>
              <a:spcAft>
                <a:spcPts val="0"/>
              </a:spcAft>
              <a:buNone/>
            </a:pPr>
            <a:r>
              <a:rPr b="1" lang="en"/>
              <a:t>To see an interactive version of state-transition modeling output, please visit:</a:t>
            </a:r>
            <a:endParaRPr b="1"/>
          </a:p>
          <a:p>
            <a:pPr indent="0" lvl="0" marL="0" rtl="0" algn="l">
              <a:spcBef>
                <a:spcPts val="1600"/>
              </a:spcBef>
              <a:spcAft>
                <a:spcPts val="1600"/>
              </a:spcAft>
              <a:buNone/>
            </a:pPr>
            <a:r>
              <a:rPr b="1" lang="en"/>
              <a:t>ebatzer.shinyapps.io/stm_dynamic</a:t>
            </a:r>
            <a:endParaRPr b="1"/>
          </a:p>
        </p:txBody>
      </p:sp>
      <p:pic>
        <p:nvPicPr>
          <p:cNvPr id="367" name="Google Shape;367;p44"/>
          <p:cNvPicPr preferRelativeResize="0"/>
          <p:nvPr/>
        </p:nvPicPr>
        <p:blipFill>
          <a:blip r:embed="rId6">
            <a:alphaModFix/>
          </a:blip>
          <a:stretch>
            <a:fillRect/>
          </a:stretch>
        </p:blipFill>
        <p:spPr>
          <a:xfrm>
            <a:off x="304400" y="4171650"/>
            <a:ext cx="4181125" cy="673700"/>
          </a:xfrm>
          <a:prstGeom prst="rect">
            <a:avLst/>
          </a:prstGeom>
          <a:noFill/>
          <a:ln>
            <a:noFill/>
          </a:ln>
        </p:spPr>
      </p:pic>
      <p:pic>
        <p:nvPicPr>
          <p:cNvPr id="368" name="Google Shape;368;p44"/>
          <p:cNvPicPr preferRelativeResize="0"/>
          <p:nvPr/>
        </p:nvPicPr>
        <p:blipFill>
          <a:blip r:embed="rId7">
            <a:alphaModFix/>
          </a:blip>
          <a:stretch>
            <a:fillRect/>
          </a:stretch>
        </p:blipFill>
        <p:spPr>
          <a:xfrm>
            <a:off x="7148375" y="1239475"/>
            <a:ext cx="1919425" cy="191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K-medoids clustering</a:t>
            </a:r>
            <a:endParaRPr b="1"/>
          </a:p>
        </p:txBody>
      </p:sp>
      <p:sp>
        <p:nvSpPr>
          <p:cNvPr id="374" name="Google Shape;374;p45"/>
          <p:cNvSpPr txBox="1"/>
          <p:nvPr/>
        </p:nvSpPr>
        <p:spPr>
          <a:xfrm>
            <a:off x="83450" y="1327600"/>
            <a:ext cx="3922200" cy="3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K-medoids Clustering:</a:t>
            </a:r>
            <a:endParaRPr b="1"/>
          </a:p>
          <a:p>
            <a:pPr indent="-317500" lvl="0" marL="457200" rtl="0" algn="l">
              <a:spcBef>
                <a:spcPts val="0"/>
              </a:spcBef>
              <a:spcAft>
                <a:spcPts val="0"/>
              </a:spcAft>
              <a:buSzPts val="1400"/>
              <a:buChar char="-"/>
            </a:pPr>
            <a:r>
              <a:rPr lang="en"/>
              <a:t>Partitional c</a:t>
            </a:r>
            <a:r>
              <a:rPr lang="en"/>
              <a:t>lustering method</a:t>
            </a:r>
            <a:endParaRPr/>
          </a:p>
          <a:p>
            <a:pPr indent="-317500" lvl="0" marL="457200" rtl="0" algn="l">
              <a:spcBef>
                <a:spcPts val="0"/>
              </a:spcBef>
              <a:spcAft>
                <a:spcPts val="0"/>
              </a:spcAft>
              <a:buSzPts val="1400"/>
              <a:buChar char="-"/>
            </a:pPr>
            <a:r>
              <a:rPr lang="en"/>
              <a:t>Random assignment of “medoids”</a:t>
            </a:r>
            <a:endParaRPr/>
          </a:p>
          <a:p>
            <a:pPr indent="-317500" lvl="0" marL="457200" rtl="0" algn="l">
              <a:spcBef>
                <a:spcPts val="0"/>
              </a:spcBef>
              <a:spcAft>
                <a:spcPts val="0"/>
              </a:spcAft>
              <a:buSzPts val="1400"/>
              <a:buChar char="-"/>
            </a:pPr>
            <a:r>
              <a:rPr lang="en"/>
              <a:t>Determine groups by similarity to medoid</a:t>
            </a:r>
            <a:endParaRPr/>
          </a:p>
          <a:p>
            <a:pPr indent="-317500" lvl="0" marL="457200" rtl="0" algn="l">
              <a:spcBef>
                <a:spcPts val="0"/>
              </a:spcBef>
              <a:spcAft>
                <a:spcPts val="0"/>
              </a:spcAft>
              <a:buSzPts val="1400"/>
              <a:buChar char="-"/>
            </a:pPr>
            <a:r>
              <a:rPr lang="en"/>
              <a:t>Swap medoid, repeat until optimum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Appropriate Number of Clusters:</a:t>
            </a:r>
            <a:endParaRPr b="1"/>
          </a:p>
          <a:p>
            <a:pPr indent="-317500" lvl="0" marL="457200" rtl="0" algn="l">
              <a:spcBef>
                <a:spcPts val="0"/>
              </a:spcBef>
              <a:spcAft>
                <a:spcPts val="0"/>
              </a:spcAft>
              <a:buSzPts val="1400"/>
              <a:buChar char="-"/>
            </a:pPr>
            <a:r>
              <a:rPr lang="en"/>
              <a:t>Subjective task, to some degree</a:t>
            </a:r>
            <a:endParaRPr/>
          </a:p>
          <a:p>
            <a:pPr indent="-317500" lvl="0" marL="457200" rtl="0" algn="l">
              <a:spcBef>
                <a:spcPts val="0"/>
              </a:spcBef>
              <a:spcAft>
                <a:spcPts val="0"/>
              </a:spcAft>
              <a:buSzPts val="1400"/>
              <a:buChar char="-"/>
            </a:pPr>
            <a:r>
              <a:rPr lang="en"/>
              <a:t>Apply a battery of heuristics to K-medoids solutions</a:t>
            </a:r>
            <a:endParaRPr/>
          </a:p>
          <a:p>
            <a:pPr indent="-317500" lvl="1" marL="914400" rtl="0" algn="l">
              <a:spcBef>
                <a:spcPts val="0"/>
              </a:spcBef>
              <a:spcAft>
                <a:spcPts val="0"/>
              </a:spcAft>
              <a:buSzPts val="1400"/>
              <a:buChar char="-"/>
            </a:pPr>
            <a:r>
              <a:rPr lang="en"/>
              <a:t>K = 2, 3, ...,10 groups</a:t>
            </a:r>
            <a:endParaRPr/>
          </a:p>
          <a:p>
            <a:pPr indent="-317500" lvl="1" marL="914400" rtl="0" algn="l">
              <a:spcBef>
                <a:spcPts val="0"/>
              </a:spcBef>
              <a:spcAft>
                <a:spcPts val="0"/>
              </a:spcAft>
              <a:buSzPts val="1400"/>
              <a:buChar char="-"/>
            </a:pPr>
            <a:r>
              <a:rPr lang="en"/>
              <a:t>Silhouette, Hartigan, Beale, etc.</a:t>
            </a:r>
            <a:endParaRPr/>
          </a:p>
          <a:p>
            <a:pPr indent="-317500" lvl="0" marL="457200" rtl="0" algn="l">
              <a:spcBef>
                <a:spcPts val="0"/>
              </a:spcBef>
              <a:spcAft>
                <a:spcPts val="0"/>
              </a:spcAft>
              <a:buSzPts val="1400"/>
              <a:buChar char="-"/>
            </a:pPr>
            <a:r>
              <a:rPr lang="en"/>
              <a:t>Select clustering solution with best performance over all heuristics</a:t>
            </a:r>
            <a:endParaRPr/>
          </a:p>
        </p:txBody>
      </p:sp>
      <p:pic>
        <p:nvPicPr>
          <p:cNvPr id="375" name="Google Shape;375;p45"/>
          <p:cNvPicPr preferRelativeResize="0"/>
          <p:nvPr/>
        </p:nvPicPr>
        <p:blipFill>
          <a:blip r:embed="rId3">
            <a:alphaModFix/>
          </a:blip>
          <a:stretch>
            <a:fillRect/>
          </a:stretch>
        </p:blipFill>
        <p:spPr>
          <a:xfrm>
            <a:off x="4158050" y="888900"/>
            <a:ext cx="4733700" cy="3700903"/>
          </a:xfrm>
          <a:prstGeom prst="rect">
            <a:avLst/>
          </a:prstGeom>
          <a:noFill/>
          <a:ln>
            <a:noFill/>
          </a:ln>
        </p:spPr>
      </p:pic>
      <p:sp>
        <p:nvSpPr>
          <p:cNvPr id="376" name="Google Shape;376;p45"/>
          <p:cNvSpPr txBox="1"/>
          <p:nvPr/>
        </p:nvSpPr>
        <p:spPr>
          <a:xfrm>
            <a:off x="4572000" y="4589800"/>
            <a:ext cx="42939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Simplified K-medoids example </a:t>
            </a:r>
            <a:endParaRPr sz="1000"/>
          </a:p>
          <a:p>
            <a:pPr indent="0" lvl="0" marL="0" rtl="0" algn="l">
              <a:spcBef>
                <a:spcPts val="0"/>
              </a:spcBef>
              <a:spcAft>
                <a:spcPts val="0"/>
              </a:spcAft>
              <a:buNone/>
            </a:pPr>
            <a:r>
              <a:rPr lang="en" sz="1000"/>
              <a:t>Source: </a:t>
            </a:r>
            <a:r>
              <a:rPr lang="en" sz="1000" u="sng">
                <a:solidFill>
                  <a:schemeClr val="hlink"/>
                </a:solidFill>
                <a:hlinkClick r:id="rId4"/>
              </a:rPr>
              <a:t>https://msdn.microsoft.com/en-us/magazine/jj891054.aspx</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graphicFrame>
        <p:nvGraphicFramePr>
          <p:cNvPr id="381" name="Google Shape;381;p46"/>
          <p:cNvGraphicFramePr/>
          <p:nvPr/>
        </p:nvGraphicFramePr>
        <p:xfrm>
          <a:off x="251025" y="736500"/>
          <a:ext cx="3000000" cy="3000000"/>
        </p:xfrm>
        <a:graphic>
          <a:graphicData uri="http://schemas.openxmlformats.org/drawingml/2006/table">
            <a:tbl>
              <a:tblPr>
                <a:solidFill>
                  <a:srgbClr val="FFFFFF"/>
                </a:solidFill>
                <a:tableStyleId>{8690E087-7F64-47D6-9BF7-646462BC87CD}</a:tableStyleId>
              </a:tblPr>
              <a:tblGrid>
                <a:gridCol w="990975"/>
                <a:gridCol w="836400"/>
                <a:gridCol w="1072725"/>
                <a:gridCol w="1120825"/>
                <a:gridCol w="1324700"/>
              </a:tblGrid>
              <a:tr h="237650">
                <a:tc gridSpan="3">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Transition Probability</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hMerge="1"/>
                <a:tc hMerge="1"/>
                <a:tc gridSpan="2">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Covariate Hazard Ratios</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hMerge="1"/>
              </a:tr>
              <a:tr h="346100">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Assignment</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Transition</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Probability</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Temporal Priority</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Drought Stress (SPEI)</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37650">
                <a:tc rowSpan="4">
                  <a:txBody>
                    <a:bodyPr/>
                    <a:lstStyle/>
                    <a:p>
                      <a:pPr indent="0" lvl="0" marL="0" rtl="0" algn="l">
                        <a:lnSpc>
                          <a:spcPct val="120000"/>
                        </a:lnSpc>
                        <a:spcBef>
                          <a:spcPts val="0"/>
                        </a:spcBef>
                        <a:spcAft>
                          <a:spcPts val="0"/>
                        </a:spcAft>
                        <a:buNone/>
                      </a:pPr>
                      <a:r>
                        <a:rPr lang="en" sz="1200">
                          <a:highlight>
                            <a:srgbClr val="FFFFFF"/>
                          </a:highlight>
                          <a:latin typeface="Times New Roman"/>
                          <a:ea typeface="Times New Roman"/>
                          <a:cs typeface="Times New Roman"/>
                          <a:sym typeface="Times New Roman"/>
                        </a:rPr>
                        <a:t>State 1</a:t>
                      </a:r>
                      <a:endParaRPr sz="1200">
                        <a:highlight>
                          <a:srgbClr val="FFFFFF"/>
                        </a:highlight>
                        <a:latin typeface="Times New Roman"/>
                        <a:ea typeface="Times New Roman"/>
                        <a:cs typeface="Times New Roman"/>
                        <a:sym typeface="Times New Roman"/>
                      </a:endParaRPr>
                    </a:p>
                  </a:txBody>
                  <a:tcPr marT="0" marB="0" marR="91425" marL="91425" anchor="ct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1</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0.74 (0.65,0.8)</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2</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0.05 (0.03,0.08)</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i="1" lang="en" sz="1000">
                          <a:highlight>
                            <a:srgbClr val="FFFFFF"/>
                          </a:highlight>
                          <a:latin typeface="Times New Roman"/>
                          <a:ea typeface="Times New Roman"/>
                          <a:cs typeface="Times New Roman"/>
                          <a:sym typeface="Times New Roman"/>
                        </a:rPr>
                        <a:t>4.77^</a:t>
                      </a:r>
                      <a:endParaRPr i="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0.8</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3</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0.05 (0.03,0.1)</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2.96</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0.95</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4</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0.16 (0.11,0.23)</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1.53</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0.86</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B cap="flat" cmpd="sng" w="12650">
                      <a:solidFill>
                        <a:srgbClr val="000000"/>
                      </a:solidFill>
                      <a:prstDash val="solid"/>
                      <a:round/>
                      <a:headEnd len="sm" w="sm" type="none"/>
                      <a:tailEnd len="sm" w="sm" type="none"/>
                    </a:lnB>
                  </a:tcPr>
                </a:tc>
              </a:tr>
              <a:tr h="237650">
                <a:tc rowSpan="4">
                  <a:txBody>
                    <a:bodyPr/>
                    <a:lstStyle/>
                    <a:p>
                      <a:pPr indent="0" lvl="0" marL="0" rtl="0" algn="l">
                        <a:lnSpc>
                          <a:spcPct val="120000"/>
                        </a:lnSpc>
                        <a:spcBef>
                          <a:spcPts val="0"/>
                        </a:spcBef>
                        <a:spcAft>
                          <a:spcPts val="0"/>
                        </a:spcAft>
                        <a:buNone/>
                      </a:pPr>
                      <a:r>
                        <a:rPr lang="en" sz="1200">
                          <a:highlight>
                            <a:srgbClr val="FFFFFF"/>
                          </a:highlight>
                          <a:latin typeface="Times New Roman"/>
                          <a:ea typeface="Times New Roman"/>
                          <a:cs typeface="Times New Roman"/>
                          <a:sym typeface="Times New Roman"/>
                        </a:rPr>
                        <a:t>State 2</a:t>
                      </a:r>
                      <a:endParaRPr sz="1200">
                        <a:highlight>
                          <a:srgbClr val="FFFFFF"/>
                        </a:highlight>
                        <a:latin typeface="Times New Roman"/>
                        <a:ea typeface="Times New Roman"/>
                        <a:cs typeface="Times New Roman"/>
                        <a:sym typeface="Times New Roman"/>
                      </a:endParaRPr>
                    </a:p>
                  </a:txBody>
                  <a:tcPr marT="0" marB="0" marR="91425" marL="91425" anchor="ct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1</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0.07 (0.04,0.11)</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i="1" lang="en" sz="1000">
                          <a:highlight>
                            <a:srgbClr val="FFFFFF"/>
                          </a:highlight>
                          <a:latin typeface="Times New Roman"/>
                          <a:ea typeface="Times New Roman"/>
                          <a:cs typeface="Times New Roman"/>
                          <a:sym typeface="Times New Roman"/>
                        </a:rPr>
                        <a:t>3.31^</a:t>
                      </a:r>
                      <a:endParaRPr i="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0.83</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2</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0.58 (0.48,0.65)</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3</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0.16 (0.11,0.23)</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1.71</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1.41</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4</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0.2 (0.14,0.27)</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0.54</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0.71</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B cap="flat" cmpd="sng" w="12650">
                      <a:solidFill>
                        <a:srgbClr val="000000"/>
                      </a:solidFill>
                      <a:prstDash val="solid"/>
                      <a:round/>
                      <a:headEnd len="sm" w="sm" type="none"/>
                      <a:tailEnd len="sm" w="sm" type="none"/>
                    </a:lnB>
                  </a:tcPr>
                </a:tc>
              </a:tr>
              <a:tr h="237650">
                <a:tc rowSpan="4">
                  <a:txBody>
                    <a:bodyPr/>
                    <a:lstStyle/>
                    <a:p>
                      <a:pPr indent="0" lvl="0" marL="0" rtl="0" algn="l">
                        <a:lnSpc>
                          <a:spcPct val="120000"/>
                        </a:lnSpc>
                        <a:spcBef>
                          <a:spcPts val="0"/>
                        </a:spcBef>
                        <a:spcAft>
                          <a:spcPts val="0"/>
                        </a:spcAft>
                        <a:buNone/>
                      </a:pPr>
                      <a:r>
                        <a:rPr lang="en" sz="1200">
                          <a:highlight>
                            <a:srgbClr val="FFFFFF"/>
                          </a:highlight>
                          <a:latin typeface="Times New Roman"/>
                          <a:ea typeface="Times New Roman"/>
                          <a:cs typeface="Times New Roman"/>
                          <a:sym typeface="Times New Roman"/>
                        </a:rPr>
                        <a:t>State 3</a:t>
                      </a:r>
                      <a:endParaRPr sz="1200">
                        <a:highlight>
                          <a:srgbClr val="FFFFFF"/>
                        </a:highlight>
                        <a:latin typeface="Times New Roman"/>
                        <a:ea typeface="Times New Roman"/>
                        <a:cs typeface="Times New Roman"/>
                        <a:sym typeface="Times New Roman"/>
                      </a:endParaRPr>
                    </a:p>
                  </a:txBody>
                  <a:tcPr marT="0" marB="0" marR="91425" marL="91425" anchor="ct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1</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0.06 (0.03,0.11)</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12.74**</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0.56*</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2</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0.04 (0.02,0.07)</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0.55</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i="1" lang="en" sz="1000">
                          <a:highlight>
                            <a:srgbClr val="FFFFFF"/>
                          </a:highlight>
                          <a:latin typeface="Times New Roman"/>
                          <a:ea typeface="Times New Roman"/>
                          <a:cs typeface="Times New Roman"/>
                          <a:sym typeface="Times New Roman"/>
                        </a:rPr>
                        <a:t>0.55^</a:t>
                      </a:r>
                      <a:endParaRPr i="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3</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0.83 (0.75,0.88)</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4</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0.08 (0.05,0.12)</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3.26*</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0.56*</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B cap="flat" cmpd="sng" w="12650">
                      <a:solidFill>
                        <a:srgbClr val="000000"/>
                      </a:solidFill>
                      <a:prstDash val="solid"/>
                      <a:round/>
                      <a:headEnd len="sm" w="sm" type="none"/>
                      <a:tailEnd len="sm" w="sm" type="none"/>
                    </a:lnB>
                  </a:tcPr>
                </a:tc>
              </a:tr>
              <a:tr h="237650">
                <a:tc rowSpan="4">
                  <a:txBody>
                    <a:bodyPr/>
                    <a:lstStyle/>
                    <a:p>
                      <a:pPr indent="0" lvl="0" marL="0" rtl="0" algn="l">
                        <a:lnSpc>
                          <a:spcPct val="120000"/>
                        </a:lnSpc>
                        <a:spcBef>
                          <a:spcPts val="0"/>
                        </a:spcBef>
                        <a:spcAft>
                          <a:spcPts val="0"/>
                        </a:spcAft>
                        <a:buNone/>
                      </a:pPr>
                      <a:r>
                        <a:rPr lang="en" sz="1200">
                          <a:highlight>
                            <a:srgbClr val="FFFFFF"/>
                          </a:highlight>
                          <a:latin typeface="Times New Roman"/>
                          <a:ea typeface="Times New Roman"/>
                          <a:cs typeface="Times New Roman"/>
                          <a:sym typeface="Times New Roman"/>
                        </a:rPr>
                        <a:t>State 4</a:t>
                      </a:r>
                      <a:endParaRPr sz="1200">
                        <a:highlight>
                          <a:srgbClr val="FFFFFF"/>
                        </a:highlight>
                        <a:latin typeface="Times New Roman"/>
                        <a:ea typeface="Times New Roman"/>
                        <a:cs typeface="Times New Roman"/>
                        <a:sym typeface="Times New Roman"/>
                      </a:endParaRPr>
                    </a:p>
                  </a:txBody>
                  <a:tcPr marT="0" marB="0" marR="91425" marL="91425" anchor="ct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1</a:t>
                      </a:r>
                      <a:endParaRPr sz="1000">
                        <a:highlight>
                          <a:srgbClr val="FFFFFF"/>
                        </a:highlight>
                        <a:latin typeface="Times New Roman"/>
                        <a:ea typeface="Times New Roman"/>
                        <a:cs typeface="Times New Roman"/>
                        <a:sym typeface="Times New Roman"/>
                      </a:endParaRPr>
                    </a:p>
                  </a:txBody>
                  <a:tcPr marT="0" marB="0" marR="91425" marL="91425" anchor="b">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0.09 (0.06,0.15)</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2.53*</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20000"/>
                        </a:lnSpc>
                        <a:spcBef>
                          <a:spcPts val="0"/>
                        </a:spcBef>
                        <a:spcAft>
                          <a:spcPts val="0"/>
                        </a:spcAft>
                        <a:buNone/>
                      </a:pPr>
                      <a:r>
                        <a:rPr b="1" lang="en" sz="1000">
                          <a:highlight>
                            <a:srgbClr val="FFFFFF"/>
                          </a:highlight>
                          <a:latin typeface="Times New Roman"/>
                          <a:ea typeface="Times New Roman"/>
                          <a:cs typeface="Times New Roman"/>
                          <a:sym typeface="Times New Roman"/>
                        </a:rPr>
                        <a:t>1.43*</a:t>
                      </a:r>
                      <a:endParaRPr b="1"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2</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0.11 (0.08,0.17)</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0.77</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1.02</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3</a:t>
                      </a:r>
                      <a:endParaRPr sz="1000">
                        <a:highlight>
                          <a:srgbClr val="FFFFFF"/>
                        </a:highlight>
                        <a:latin typeface="Times New Roman"/>
                        <a:ea typeface="Times New Roman"/>
                        <a:cs typeface="Times New Roman"/>
                        <a:sym typeface="Times New Roman"/>
                      </a:endParaRPr>
                    </a:p>
                  </a:txBody>
                  <a:tcPr marT="0" marB="0" marR="91425" marL="91425" anchor="b"/>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0.06 (0.04,0.11)</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1.93</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0.98</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tcPr>
                </a:tc>
              </a:tr>
              <a:tr h="237650">
                <a:tc vMerge="1"/>
                <a:tc>
                  <a:txBody>
                    <a:bodyPr/>
                    <a:lstStyle/>
                    <a:p>
                      <a:pPr indent="0" lvl="0" marL="0" rtl="0" algn="l">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State 4</a:t>
                      </a:r>
                      <a:endParaRPr sz="1000">
                        <a:highlight>
                          <a:srgbClr val="FFFFFF"/>
                        </a:highlight>
                        <a:latin typeface="Times New Roman"/>
                        <a:ea typeface="Times New Roman"/>
                        <a:cs typeface="Times New Roman"/>
                        <a:sym typeface="Times New Roman"/>
                      </a:endParaRPr>
                    </a:p>
                  </a:txBody>
                  <a:tcPr marT="0" marB="0" marR="91425" marL="91425" anchor="b">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0.73 (0.65,0.79)</a:t>
                      </a:r>
                      <a:endParaRPr sz="1000">
                        <a:highlight>
                          <a:srgbClr val="FFFFFF"/>
                        </a:highlight>
                        <a:latin typeface="Times New Roman"/>
                        <a:ea typeface="Times New Roman"/>
                        <a:cs typeface="Times New Roman"/>
                        <a:sym typeface="Times New Roman"/>
                      </a:endParaRPr>
                    </a:p>
                  </a:txBody>
                  <a:tcPr marT="0" marB="0" marR="91425" marL="91425" anchor="b">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0" marB="0" marR="91425" marL="91425" anchor="b">
                    <a:lnL cap="flat" cmpd="sng" w="12650">
                      <a:solidFill>
                        <a:srgbClr val="000000"/>
                      </a:solidFill>
                      <a:prstDash val="solid"/>
                      <a:round/>
                      <a:headEnd len="sm" w="sm" type="none"/>
                      <a:tailEnd len="sm" w="sm" type="none"/>
                    </a:lnL>
                    <a:lnB cap="flat" cmpd="sng" w="12650">
                      <a:solidFill>
                        <a:srgbClr val="000000"/>
                      </a:solidFill>
                      <a:prstDash val="solid"/>
                      <a:round/>
                      <a:headEnd len="sm" w="sm" type="none"/>
                      <a:tailEnd len="sm" w="sm" type="none"/>
                    </a:lnB>
                  </a:tcPr>
                </a:tc>
              </a:tr>
            </a:tbl>
          </a:graphicData>
        </a:graphic>
      </p:graphicFrame>
      <p:sp>
        <p:nvSpPr>
          <p:cNvPr id="382" name="Google Shape;382;p46"/>
          <p:cNvSpPr txBox="1"/>
          <p:nvPr/>
        </p:nvSpPr>
        <p:spPr>
          <a:xfrm>
            <a:off x="5874275" y="1375200"/>
            <a:ext cx="3186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29500"/>
              </a:lnSpc>
              <a:spcBef>
                <a:spcPts val="0"/>
              </a:spcBef>
              <a:spcAft>
                <a:spcPts val="0"/>
              </a:spcAft>
              <a:buNone/>
            </a:pPr>
            <a:r>
              <a:rPr lang="en" sz="1200">
                <a:highlight>
                  <a:srgbClr val="FFFFFF"/>
                </a:highlight>
                <a:latin typeface="Times New Roman"/>
                <a:ea typeface="Times New Roman"/>
                <a:cs typeface="Times New Roman"/>
                <a:sym typeface="Times New Roman"/>
              </a:rPr>
              <a:t>Parameter estimates of the best fit multi-state model (Model 6; Table 3). For each state assignment, potential state assignments in subsequent years (“Transitions”) and their associated probabilities (+/- 95% confidence intervals) are reported. </a:t>
            </a:r>
            <a:endParaRPr sz="1200">
              <a:highlight>
                <a:srgbClr val="FFFFFF"/>
              </a:highlight>
              <a:latin typeface="Times New Roman"/>
              <a:ea typeface="Times New Roman"/>
              <a:cs typeface="Times New Roman"/>
              <a:sym typeface="Times New Roman"/>
            </a:endParaRPr>
          </a:p>
          <a:p>
            <a:pPr indent="0" lvl="0" marL="0" rtl="0" algn="l">
              <a:lnSpc>
                <a:spcPct val="1295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0" lvl="0" marL="0" rtl="0" algn="l">
              <a:lnSpc>
                <a:spcPct val="129500"/>
              </a:lnSpc>
              <a:spcBef>
                <a:spcPts val="0"/>
              </a:spcBef>
              <a:spcAft>
                <a:spcPts val="0"/>
              </a:spcAft>
              <a:buNone/>
            </a:pPr>
            <a:r>
              <a:rPr lang="en" sz="1200">
                <a:highlight>
                  <a:srgbClr val="FFFFFF"/>
                </a:highlight>
                <a:latin typeface="Times New Roman"/>
                <a:ea typeface="Times New Roman"/>
                <a:cs typeface="Times New Roman"/>
                <a:sym typeface="Times New Roman"/>
              </a:rPr>
              <a:t>Effects of covariates are reported as hazard ratios, the relative rate a transition will occur relative to control. In this case, temporal priority hazard ratios refer to the rate a plot transitions to a state assignment represented in a plot’s initial seeding mixture; drought stress hazard ratios reflect the rate a plot transitions to a given state assignment per unit increase in SPEI. </a:t>
            </a:r>
            <a:endParaRPr sz="1200">
              <a:highlight>
                <a:srgbClr val="FFFFFF"/>
              </a:highlight>
              <a:latin typeface="Times New Roman"/>
              <a:ea typeface="Times New Roman"/>
              <a:cs typeface="Times New Roman"/>
              <a:sym typeface="Times New Roman"/>
            </a:endParaRPr>
          </a:p>
          <a:p>
            <a:pPr indent="0" lvl="0" marL="0" rtl="0" algn="l">
              <a:lnSpc>
                <a:spcPct val="1295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0" lvl="0" marL="0" rtl="0" algn="l">
              <a:lnSpc>
                <a:spcPct val="129500"/>
              </a:lnSpc>
              <a:spcBef>
                <a:spcPts val="0"/>
              </a:spcBef>
              <a:spcAft>
                <a:spcPts val="0"/>
              </a:spcAft>
              <a:buNone/>
            </a:pPr>
            <a:r>
              <a:rPr lang="en" sz="1200">
                <a:highlight>
                  <a:srgbClr val="FFFFFF"/>
                </a:highlight>
                <a:latin typeface="Times New Roman"/>
                <a:ea typeface="Times New Roman"/>
                <a:cs typeface="Times New Roman"/>
                <a:sym typeface="Times New Roman"/>
              </a:rPr>
              <a:t>Statistically significant (</a:t>
            </a:r>
            <a:r>
              <a:rPr i="1" lang="en" sz="1200">
                <a:highlight>
                  <a:srgbClr val="FFFFFF"/>
                </a:highlight>
                <a:latin typeface="Times New Roman"/>
                <a:ea typeface="Times New Roman"/>
                <a:cs typeface="Times New Roman"/>
                <a:sym typeface="Times New Roman"/>
              </a:rPr>
              <a:t>p &lt; 0.05)</a:t>
            </a:r>
            <a:endParaRPr i="1" sz="1200">
              <a:highlight>
                <a:srgbClr val="FFFFFF"/>
              </a:highlight>
              <a:latin typeface="Times New Roman"/>
              <a:ea typeface="Times New Roman"/>
              <a:cs typeface="Times New Roman"/>
              <a:sym typeface="Times New Roman"/>
            </a:endParaRPr>
          </a:p>
          <a:p>
            <a:pPr indent="0" lvl="0" marL="0" rtl="0" algn="l">
              <a:lnSpc>
                <a:spcPct val="129500"/>
              </a:lnSpc>
              <a:spcBef>
                <a:spcPts val="0"/>
              </a:spcBef>
              <a:spcAft>
                <a:spcPts val="0"/>
              </a:spcAft>
              <a:buNone/>
            </a:pPr>
            <a:r>
              <a:rPr i="1" lang="en" sz="1200">
                <a:highlight>
                  <a:srgbClr val="FFFFFF"/>
                </a:highlight>
                <a:latin typeface="Times New Roman"/>
                <a:ea typeface="Times New Roman"/>
                <a:cs typeface="Times New Roman"/>
                <a:sym typeface="Times New Roman"/>
              </a:rPr>
              <a:t>^ p &lt; 0.01; * p &lt; 0.05; ** p &lt; 0.01</a:t>
            </a:r>
            <a:endParaRPr i="1" sz="1200">
              <a:highlight>
                <a:srgbClr val="FFFFFF"/>
              </a:highlight>
              <a:latin typeface="Times New Roman"/>
              <a:ea typeface="Times New Roman"/>
              <a:cs typeface="Times New Roman"/>
              <a:sym typeface="Times New Roman"/>
            </a:endParaRPr>
          </a:p>
        </p:txBody>
      </p:sp>
      <p:sp>
        <p:nvSpPr>
          <p:cNvPr id="383" name="Google Shape;383;p46"/>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Multi-state model output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idx="1" type="body"/>
          </p:nvPr>
        </p:nvSpPr>
        <p:spPr>
          <a:xfrm>
            <a:off x="319275" y="1010325"/>
            <a:ext cx="595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Conservation and Economic Importance:</a:t>
            </a:r>
            <a:endParaRPr b="1"/>
          </a:p>
          <a:p>
            <a:pPr indent="-342900" lvl="0" marL="457200" rtl="0" algn="l">
              <a:spcBef>
                <a:spcPts val="1600"/>
              </a:spcBef>
              <a:spcAft>
                <a:spcPts val="0"/>
              </a:spcAft>
              <a:buSzPts val="1800"/>
              <a:buChar char="●"/>
            </a:pPr>
            <a:r>
              <a:rPr lang="en"/>
              <a:t>&gt;10% of </a:t>
            </a:r>
            <a:r>
              <a:rPr lang="en"/>
              <a:t>s</a:t>
            </a:r>
            <a:r>
              <a:rPr lang="en"/>
              <a:t>tate land area </a:t>
            </a:r>
            <a:endParaRPr/>
          </a:p>
          <a:p>
            <a:pPr indent="-342900" lvl="0" marL="457200" rtl="0" algn="l">
              <a:spcBef>
                <a:spcPts val="0"/>
              </a:spcBef>
              <a:spcAft>
                <a:spcPts val="0"/>
              </a:spcAft>
              <a:buSzPts val="1800"/>
              <a:buChar char="●"/>
            </a:pPr>
            <a:r>
              <a:rPr lang="en"/>
              <a:t>Biodiversity hotspot </a:t>
            </a:r>
            <a:endParaRPr/>
          </a:p>
          <a:p>
            <a:pPr indent="-342900" lvl="0" marL="457200" rtl="0" algn="l">
              <a:spcBef>
                <a:spcPts val="0"/>
              </a:spcBef>
              <a:spcAft>
                <a:spcPts val="0"/>
              </a:spcAft>
              <a:buSzPts val="1800"/>
              <a:buChar char="●"/>
            </a:pPr>
            <a:r>
              <a:rPr lang="en"/>
              <a:t>Use in agriculture and livestock production</a:t>
            </a:r>
            <a:endParaRPr/>
          </a:p>
          <a:p>
            <a:pPr indent="0" lvl="0" marL="0" rtl="0" algn="l">
              <a:spcBef>
                <a:spcPts val="1600"/>
              </a:spcBef>
              <a:spcAft>
                <a:spcPts val="0"/>
              </a:spcAft>
              <a:buNone/>
            </a:pPr>
            <a:r>
              <a:rPr b="1" lang="en"/>
              <a:t>Mediterranean</a:t>
            </a:r>
            <a:r>
              <a:rPr b="1" lang="en"/>
              <a:t> system; vegetation must adapt to a long, hot summer with little precipitation</a:t>
            </a:r>
            <a:endParaRPr b="1"/>
          </a:p>
          <a:p>
            <a:pPr indent="0" lvl="0" marL="0" rtl="0" algn="l">
              <a:spcBef>
                <a:spcPts val="1600"/>
              </a:spcBef>
              <a:spcAft>
                <a:spcPts val="0"/>
              </a:spcAft>
              <a:buNone/>
            </a:pPr>
            <a:r>
              <a:rPr b="1" lang="en"/>
              <a:t>Extreme events</a:t>
            </a:r>
            <a:r>
              <a:rPr b="1" lang="en"/>
              <a:t> may disrupt normal vegetation turnover and key ecosystem services</a:t>
            </a:r>
            <a:endParaRPr b="1"/>
          </a:p>
          <a:p>
            <a:pPr indent="0" lvl="0" marL="0" rtl="0" algn="l">
              <a:spcBef>
                <a:spcPts val="1600"/>
              </a:spcBef>
              <a:spcAft>
                <a:spcPts val="1600"/>
              </a:spcAft>
              <a:buNone/>
            </a:pPr>
            <a:r>
              <a:rPr b="1" i="1" lang="en" u="sng"/>
              <a:t>How do we manage under a changing climate?</a:t>
            </a:r>
            <a:r>
              <a:rPr b="1" lang="en" u="sng"/>
              <a:t> </a:t>
            </a:r>
            <a:endParaRPr b="1" u="sng"/>
          </a:p>
        </p:txBody>
      </p:sp>
      <p:pic>
        <p:nvPicPr>
          <p:cNvPr id="146" name="Google Shape;146;p27"/>
          <p:cNvPicPr preferRelativeResize="0"/>
          <p:nvPr/>
        </p:nvPicPr>
        <p:blipFill rotWithShape="1">
          <a:blip r:embed="rId3">
            <a:alphaModFix/>
          </a:blip>
          <a:srcRect b="0" l="0" r="54022" t="21284"/>
          <a:stretch/>
        </p:blipFill>
        <p:spPr>
          <a:xfrm>
            <a:off x="6393971" y="1094850"/>
            <a:ext cx="2693050" cy="4048649"/>
          </a:xfrm>
          <a:prstGeom prst="rect">
            <a:avLst/>
          </a:prstGeom>
          <a:noFill/>
          <a:ln>
            <a:noFill/>
          </a:ln>
        </p:spPr>
      </p:pic>
      <p:sp>
        <p:nvSpPr>
          <p:cNvPr id="147" name="Google Shape;147;p27"/>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California Annual Grasslands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nvSpPr>
        <p:spPr>
          <a:xfrm>
            <a:off x="271475" y="4164652"/>
            <a:ext cx="2716800" cy="736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sz="1800" u="sng">
                <a:solidFill>
                  <a:srgbClr val="434343"/>
                </a:solidFill>
              </a:rPr>
              <a:t>Native Perennials</a:t>
            </a:r>
            <a:endParaRPr b="1" sz="1800">
              <a:solidFill>
                <a:srgbClr val="434343"/>
              </a:solidFill>
            </a:endParaRPr>
          </a:p>
          <a:p>
            <a:pPr indent="0" lvl="0" marL="0" rtl="0" algn="ctr">
              <a:spcBef>
                <a:spcPts val="0"/>
              </a:spcBef>
              <a:spcAft>
                <a:spcPts val="0"/>
              </a:spcAft>
              <a:buNone/>
            </a:pPr>
            <a:r>
              <a:rPr lang="en" sz="1800">
                <a:solidFill>
                  <a:srgbClr val="434343"/>
                </a:solidFill>
              </a:rPr>
              <a:t>(Restoration Target)</a:t>
            </a:r>
            <a:endParaRPr sz="1800">
              <a:solidFill>
                <a:srgbClr val="434343"/>
              </a:solidFill>
            </a:endParaRPr>
          </a:p>
          <a:p>
            <a:pPr indent="0" lvl="1" marL="0" rtl="0" algn="l">
              <a:spcBef>
                <a:spcPts val="0"/>
              </a:spcBef>
              <a:spcAft>
                <a:spcPts val="0"/>
              </a:spcAft>
              <a:buClr>
                <a:schemeClr val="dk1"/>
              </a:buClr>
              <a:buSzPts val="1400"/>
              <a:buFont typeface="Calibri"/>
              <a:buNone/>
            </a:pPr>
            <a:r>
              <a:t/>
            </a:r>
            <a:endParaRPr sz="1800">
              <a:solidFill>
                <a:srgbClr val="434343"/>
              </a:solidFill>
            </a:endParaRPr>
          </a:p>
        </p:txBody>
      </p:sp>
      <p:pic>
        <p:nvPicPr>
          <p:cNvPr descr="Image result for taeniatherum caput-medusae" id="153" name="Google Shape;153;p28"/>
          <p:cNvPicPr preferRelativeResize="0"/>
          <p:nvPr/>
        </p:nvPicPr>
        <p:blipFill rotWithShape="1">
          <a:blip r:embed="rId3">
            <a:alphaModFix/>
          </a:blip>
          <a:srcRect b="0" l="0" r="0" t="0"/>
          <a:stretch/>
        </p:blipFill>
        <p:spPr>
          <a:xfrm>
            <a:off x="6265050" y="2274475"/>
            <a:ext cx="2607450" cy="1798450"/>
          </a:xfrm>
          <a:prstGeom prst="rect">
            <a:avLst/>
          </a:prstGeom>
          <a:noFill/>
          <a:ln cap="flat" cmpd="sng" w="9525">
            <a:solidFill>
              <a:srgbClr val="000000"/>
            </a:solidFill>
            <a:prstDash val="solid"/>
            <a:round/>
            <a:headEnd len="sm" w="sm" type="none"/>
            <a:tailEnd len="sm" w="sm" type="none"/>
          </a:ln>
        </p:spPr>
      </p:pic>
      <p:sp>
        <p:nvSpPr>
          <p:cNvPr id="154" name="Google Shape;154;p28"/>
          <p:cNvSpPr txBox="1"/>
          <p:nvPr/>
        </p:nvSpPr>
        <p:spPr>
          <a:xfrm>
            <a:off x="3198952" y="4164650"/>
            <a:ext cx="2911800" cy="6594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sz="1800" u="sng">
                <a:solidFill>
                  <a:srgbClr val="434343"/>
                </a:solidFill>
              </a:rPr>
              <a:t>Naturalized Annuals</a:t>
            </a:r>
            <a:endParaRPr sz="1800">
              <a:solidFill>
                <a:srgbClr val="434343"/>
              </a:solidFill>
            </a:endParaRPr>
          </a:p>
          <a:p>
            <a:pPr indent="0" lvl="0" marL="0" rtl="0" algn="ctr">
              <a:spcBef>
                <a:spcPts val="0"/>
              </a:spcBef>
              <a:spcAft>
                <a:spcPts val="0"/>
              </a:spcAft>
              <a:buNone/>
            </a:pPr>
            <a:r>
              <a:rPr lang="en" sz="1800">
                <a:solidFill>
                  <a:srgbClr val="434343"/>
                </a:solidFill>
              </a:rPr>
              <a:t>(Dominant Across CA)</a:t>
            </a:r>
            <a:endParaRPr sz="1800">
              <a:solidFill>
                <a:srgbClr val="434343"/>
              </a:solidFill>
            </a:endParaRPr>
          </a:p>
        </p:txBody>
      </p:sp>
      <p:sp>
        <p:nvSpPr>
          <p:cNvPr id="155" name="Google Shape;155;p28"/>
          <p:cNvSpPr txBox="1"/>
          <p:nvPr/>
        </p:nvSpPr>
        <p:spPr>
          <a:xfrm>
            <a:off x="6263251" y="4164650"/>
            <a:ext cx="2607300" cy="736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b="1" lang="en" sz="1800" u="sng">
                <a:solidFill>
                  <a:srgbClr val="434343"/>
                </a:solidFill>
              </a:rPr>
              <a:t>Invasive Annuals</a:t>
            </a:r>
            <a:endParaRPr b="1" sz="1800" u="sng">
              <a:solidFill>
                <a:srgbClr val="434343"/>
              </a:solidFill>
            </a:endParaRPr>
          </a:p>
          <a:p>
            <a:pPr indent="0" lvl="0" marL="0" rtl="0" algn="ctr">
              <a:spcBef>
                <a:spcPts val="0"/>
              </a:spcBef>
              <a:spcAft>
                <a:spcPts val="0"/>
              </a:spcAft>
              <a:buNone/>
            </a:pPr>
            <a:r>
              <a:rPr lang="en" sz="1800">
                <a:solidFill>
                  <a:srgbClr val="434343"/>
                </a:solidFill>
              </a:rPr>
              <a:t>(New Invaders)</a:t>
            </a:r>
            <a:endParaRPr sz="1800">
              <a:solidFill>
                <a:srgbClr val="434343"/>
              </a:solidFill>
            </a:endParaRPr>
          </a:p>
        </p:txBody>
      </p:sp>
      <p:sp>
        <p:nvSpPr>
          <p:cNvPr id="156" name="Google Shape;156;p28"/>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rPr b="1" lang="en"/>
              <a:t>Species groups in annual grasslands</a:t>
            </a:r>
            <a:endParaRPr b="1"/>
          </a:p>
        </p:txBody>
      </p:sp>
      <p:pic>
        <p:nvPicPr>
          <p:cNvPr id="157" name="Google Shape;157;p28"/>
          <p:cNvPicPr preferRelativeResize="0"/>
          <p:nvPr/>
        </p:nvPicPr>
        <p:blipFill rotWithShape="1">
          <a:blip r:embed="rId4">
            <a:alphaModFix/>
          </a:blip>
          <a:srcRect b="0" l="0" r="0" t="38237"/>
          <a:stretch/>
        </p:blipFill>
        <p:spPr>
          <a:xfrm>
            <a:off x="3198950" y="2274475"/>
            <a:ext cx="2911825" cy="1798450"/>
          </a:xfrm>
          <a:prstGeom prst="rect">
            <a:avLst/>
          </a:prstGeom>
          <a:noFill/>
          <a:ln cap="flat" cmpd="sng" w="9525">
            <a:solidFill>
              <a:srgbClr val="000000"/>
            </a:solidFill>
            <a:prstDash val="solid"/>
            <a:round/>
            <a:headEnd len="sm" w="sm" type="none"/>
            <a:tailEnd len="sm" w="sm" type="none"/>
          </a:ln>
        </p:spPr>
      </p:pic>
      <p:pic>
        <p:nvPicPr>
          <p:cNvPr id="158" name="Google Shape;158;p28"/>
          <p:cNvPicPr preferRelativeResize="0"/>
          <p:nvPr/>
        </p:nvPicPr>
        <p:blipFill rotWithShape="1">
          <a:blip r:embed="rId5">
            <a:alphaModFix/>
          </a:blip>
          <a:srcRect b="0" l="0" r="0" t="9107"/>
          <a:stretch/>
        </p:blipFill>
        <p:spPr>
          <a:xfrm>
            <a:off x="294475" y="2274475"/>
            <a:ext cx="2670800" cy="1813975"/>
          </a:xfrm>
          <a:prstGeom prst="rect">
            <a:avLst/>
          </a:prstGeom>
          <a:noFill/>
          <a:ln cap="flat" cmpd="sng" w="9525">
            <a:solidFill>
              <a:srgbClr val="000000"/>
            </a:solidFill>
            <a:prstDash val="solid"/>
            <a:round/>
            <a:headEnd len="sm" w="sm" type="none"/>
            <a:tailEnd len="sm" w="sm" type="none"/>
          </a:ln>
        </p:spPr>
      </p:pic>
      <p:sp>
        <p:nvSpPr>
          <p:cNvPr id="159" name="Google Shape;159;p28"/>
          <p:cNvSpPr txBox="1"/>
          <p:nvPr/>
        </p:nvSpPr>
        <p:spPr>
          <a:xfrm>
            <a:off x="283050" y="972525"/>
            <a:ext cx="8577900" cy="1360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400">
                <a:solidFill>
                  <a:srgbClr val="434343"/>
                </a:solidFill>
              </a:rPr>
              <a:t>Management in California grasslands emphasizes the importance of plant species interactions and the role of climatic variation</a:t>
            </a:r>
            <a:endParaRPr b="1" sz="2400">
              <a:solidFill>
                <a:srgbClr val="434343"/>
              </a:solidFill>
            </a:endParaRPr>
          </a:p>
        </p:txBody>
      </p:sp>
      <p:sp>
        <p:nvSpPr>
          <p:cNvPr id="160" name="Google Shape;160;p28"/>
          <p:cNvSpPr txBox="1"/>
          <p:nvPr/>
        </p:nvSpPr>
        <p:spPr>
          <a:xfrm>
            <a:off x="214900" y="4760377"/>
            <a:ext cx="2716800" cy="736500"/>
          </a:xfrm>
          <a:prstGeom prst="rect">
            <a:avLst/>
          </a:prstGeom>
          <a:noFill/>
          <a:ln>
            <a:noFill/>
          </a:ln>
        </p:spPr>
        <p:txBody>
          <a:bodyPr anchorCtr="0" anchor="t" bIns="34275" lIns="68575" spcFirstLastPara="1" rIns="68575" wrap="square" tIns="34275">
            <a:noAutofit/>
          </a:bodyPr>
          <a:lstStyle/>
          <a:p>
            <a:pPr indent="0" lvl="1" marL="0" rtl="0" algn="l">
              <a:spcBef>
                <a:spcPts val="0"/>
              </a:spcBef>
              <a:spcAft>
                <a:spcPts val="0"/>
              </a:spcAft>
              <a:buClr>
                <a:schemeClr val="dk1"/>
              </a:buClr>
              <a:buSzPts val="1400"/>
              <a:buFont typeface="Calibri"/>
              <a:buNone/>
            </a:pPr>
            <a:r>
              <a:t/>
            </a:r>
            <a:endParaRPr sz="18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p:nvPr/>
        </p:nvSpPr>
        <p:spPr>
          <a:xfrm>
            <a:off x="134825" y="3087925"/>
            <a:ext cx="2550900" cy="205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a:blip r:embed="rId3">
            <a:alphaModFix/>
          </a:blip>
          <a:stretch>
            <a:fillRect/>
          </a:stretch>
        </p:blipFill>
        <p:spPr>
          <a:xfrm>
            <a:off x="408275" y="1565750"/>
            <a:ext cx="8131200" cy="3577750"/>
          </a:xfrm>
          <a:prstGeom prst="rect">
            <a:avLst/>
          </a:prstGeom>
          <a:noFill/>
          <a:ln>
            <a:noFill/>
          </a:ln>
        </p:spPr>
      </p:pic>
      <p:sp>
        <p:nvSpPr>
          <p:cNvPr id="167" name="Google Shape;167;p29"/>
          <p:cNvSpPr txBox="1"/>
          <p:nvPr>
            <p:ph idx="1" type="body"/>
          </p:nvPr>
        </p:nvSpPr>
        <p:spPr>
          <a:xfrm>
            <a:off x="408275" y="736500"/>
            <a:ext cx="8412000" cy="91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t>Vegetation composition in California grasslands is </a:t>
            </a:r>
            <a:r>
              <a:rPr b="1" lang="en" sz="2000"/>
              <a:t>highly </a:t>
            </a:r>
            <a:r>
              <a:rPr b="1" lang="en" sz="2000"/>
              <a:t>variable; Communities rarely converge to a single type</a:t>
            </a:r>
            <a:endParaRPr b="1" sz="2000"/>
          </a:p>
        </p:txBody>
      </p:sp>
      <p:sp>
        <p:nvSpPr>
          <p:cNvPr id="168" name="Google Shape;168;p29"/>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Nonequilibrium in California grasslands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735800" y="2166575"/>
            <a:ext cx="7968525" cy="2921950"/>
          </a:xfrm>
          <a:prstGeom prst="rect">
            <a:avLst/>
          </a:prstGeom>
          <a:noFill/>
          <a:ln>
            <a:noFill/>
          </a:ln>
        </p:spPr>
      </p:pic>
      <p:pic>
        <p:nvPicPr>
          <p:cNvPr id="174" name="Google Shape;174;p30"/>
          <p:cNvPicPr preferRelativeResize="0"/>
          <p:nvPr/>
        </p:nvPicPr>
        <p:blipFill rotWithShape="1">
          <a:blip r:embed="rId4">
            <a:alphaModFix/>
          </a:blip>
          <a:srcRect b="32649" l="0" r="0" t="37410"/>
          <a:stretch/>
        </p:blipFill>
        <p:spPr>
          <a:xfrm>
            <a:off x="1219375" y="1535325"/>
            <a:ext cx="6916474" cy="1254775"/>
          </a:xfrm>
          <a:prstGeom prst="rect">
            <a:avLst/>
          </a:prstGeom>
          <a:noFill/>
          <a:ln>
            <a:noFill/>
          </a:ln>
        </p:spPr>
      </p:pic>
      <p:sp>
        <p:nvSpPr>
          <p:cNvPr id="175" name="Google Shape;175;p30"/>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Characterizing vegetation change</a:t>
            </a:r>
            <a:endParaRPr b="1"/>
          </a:p>
        </p:txBody>
      </p:sp>
      <p:sp>
        <p:nvSpPr>
          <p:cNvPr id="176" name="Google Shape;176;p30"/>
          <p:cNvSpPr txBox="1"/>
          <p:nvPr>
            <p:ph idx="1" type="body"/>
          </p:nvPr>
        </p:nvSpPr>
        <p:spPr>
          <a:xfrm>
            <a:off x="227813" y="807250"/>
            <a:ext cx="8758800" cy="91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000"/>
              <a:t>A priori </a:t>
            </a:r>
            <a:r>
              <a:rPr b="1" lang="en" sz="2000"/>
              <a:t>vegetation “states” can describe changes in dominant species, but </a:t>
            </a:r>
            <a:r>
              <a:rPr b="1" lang="en" sz="2000"/>
              <a:t>inappropriately</a:t>
            </a:r>
            <a:r>
              <a:rPr b="1" lang="en" sz="2000"/>
              <a:t> lump them together</a:t>
            </a:r>
            <a:endParaRPr b="1" sz="2000"/>
          </a:p>
        </p:txBody>
      </p:sp>
      <p:sp>
        <p:nvSpPr>
          <p:cNvPr id="177" name="Google Shape;177;p30"/>
          <p:cNvSpPr txBox="1"/>
          <p:nvPr/>
        </p:nvSpPr>
        <p:spPr>
          <a:xfrm>
            <a:off x="8037900" y="1782913"/>
            <a:ext cx="1182300" cy="91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Native</a:t>
            </a:r>
            <a:endParaRPr/>
          </a:p>
          <a:p>
            <a:pPr indent="0" lvl="0" marL="0" rtl="0" algn="l">
              <a:spcBef>
                <a:spcPts val="0"/>
              </a:spcBef>
              <a:spcAft>
                <a:spcPts val="0"/>
              </a:spcAft>
              <a:buNone/>
            </a:pPr>
            <a:r>
              <a:rPr lang="en"/>
              <a:t>Naturalized</a:t>
            </a:r>
            <a:endParaRPr/>
          </a:p>
          <a:p>
            <a:pPr indent="0" lvl="0" marL="0" rtl="0" algn="l">
              <a:spcBef>
                <a:spcPts val="0"/>
              </a:spcBef>
              <a:spcAft>
                <a:spcPts val="0"/>
              </a:spcAft>
              <a:buNone/>
            </a:pPr>
            <a:r>
              <a:rPr lang="en"/>
              <a:t>Invasive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3">
            <a:alphaModFix/>
          </a:blip>
          <a:srcRect b="32649" l="0" r="0" t="37410"/>
          <a:stretch/>
        </p:blipFill>
        <p:spPr>
          <a:xfrm>
            <a:off x="1231350" y="788825"/>
            <a:ext cx="6916474" cy="1254775"/>
          </a:xfrm>
          <a:prstGeom prst="rect">
            <a:avLst/>
          </a:prstGeom>
          <a:noFill/>
          <a:ln>
            <a:noFill/>
          </a:ln>
        </p:spPr>
      </p:pic>
      <p:sp>
        <p:nvSpPr>
          <p:cNvPr id="183" name="Google Shape;183;p31"/>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State-transition models</a:t>
            </a:r>
            <a:endParaRPr b="1"/>
          </a:p>
        </p:txBody>
      </p:sp>
      <p:sp>
        <p:nvSpPr>
          <p:cNvPr id="184" name="Google Shape;184;p31"/>
          <p:cNvSpPr/>
          <p:nvPr/>
        </p:nvSpPr>
        <p:spPr>
          <a:xfrm>
            <a:off x="224250" y="4038550"/>
            <a:ext cx="874500" cy="88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1419650" y="1762975"/>
            <a:ext cx="1007100" cy="1031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2726700" y="3888950"/>
            <a:ext cx="1007100" cy="1031100"/>
          </a:xfrm>
          <a:prstGeom prst="diamond">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1413605" y="4242375"/>
            <a:ext cx="1237800" cy="201000"/>
          </a:xfrm>
          <a:prstGeom prst="rightArrow">
            <a:avLst>
              <a:gd fmla="val 50000" name="adj1"/>
              <a:gd fmla="val 50000" name="adj2"/>
            </a:avLst>
          </a:prstGeom>
          <a:gradFill>
            <a:gsLst>
              <a:gs pos="0">
                <a:srgbClr val="6AA84F"/>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rot="10800000">
            <a:off x="1304295" y="4426900"/>
            <a:ext cx="1237800" cy="201000"/>
          </a:xfrm>
          <a:prstGeom prst="rightArrow">
            <a:avLst>
              <a:gd fmla="val 50000" name="adj1"/>
              <a:gd fmla="val 50000" name="adj2"/>
            </a:avLst>
          </a:prstGeom>
          <a:gradFill>
            <a:gsLst>
              <a:gs pos="0">
                <a:srgbClr val="6AA84F"/>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rot="3564603">
            <a:off x="2110426" y="3186837"/>
            <a:ext cx="1253904" cy="221701"/>
          </a:xfrm>
          <a:prstGeom prst="rightArrow">
            <a:avLst>
              <a:gd fmla="val 50000" name="adj1"/>
              <a:gd fmla="val 50000" name="adj2"/>
            </a:avLst>
          </a:prstGeom>
          <a:gradFill>
            <a:gsLst>
              <a:gs pos="0">
                <a:srgbClr val="E06666"/>
              </a:gs>
              <a:gs pos="50000">
                <a:srgbClr val="A03A3A"/>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rot="-7235397">
            <a:off x="1891515" y="3214341"/>
            <a:ext cx="1253904" cy="221701"/>
          </a:xfrm>
          <a:prstGeom prst="rightArrow">
            <a:avLst>
              <a:gd fmla="val 50000" name="adj1"/>
              <a:gd fmla="val 50000" name="adj2"/>
            </a:avLst>
          </a:prstGeom>
          <a:gradFill>
            <a:gsLst>
              <a:gs pos="0">
                <a:srgbClr val="E06666"/>
              </a:gs>
              <a:gs pos="50000">
                <a:srgbClr val="A03A3A"/>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rot="-3170442">
            <a:off x="613109" y="3115582"/>
            <a:ext cx="1152255" cy="217116"/>
          </a:xfrm>
          <a:prstGeom prst="rightArrow">
            <a:avLst>
              <a:gd fmla="val 50000" name="adj1"/>
              <a:gd fmla="val 50000" name="adj2"/>
            </a:avLst>
          </a:prstGeom>
          <a:gradFill>
            <a:gsLst>
              <a:gs pos="0">
                <a:srgbClr val="E06666"/>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rot="7629558">
            <a:off x="715936" y="3309402"/>
            <a:ext cx="1152255" cy="217116"/>
          </a:xfrm>
          <a:prstGeom prst="rightArrow">
            <a:avLst>
              <a:gd fmla="val 50000" name="adj1"/>
              <a:gd fmla="val 50000" name="adj2"/>
            </a:avLst>
          </a:prstGeom>
          <a:gradFill>
            <a:gsLst>
              <a:gs pos="0">
                <a:srgbClr val="E06666"/>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txBox="1"/>
          <p:nvPr/>
        </p:nvSpPr>
        <p:spPr>
          <a:xfrm>
            <a:off x="1664525" y="17934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1</a:t>
            </a:r>
            <a:endParaRPr sz="5000"/>
          </a:p>
        </p:txBody>
      </p:sp>
      <p:sp>
        <p:nvSpPr>
          <p:cNvPr id="194" name="Google Shape;194;p31"/>
          <p:cNvSpPr txBox="1"/>
          <p:nvPr/>
        </p:nvSpPr>
        <p:spPr>
          <a:xfrm>
            <a:off x="1664525" y="17934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1</a:t>
            </a:r>
            <a:endParaRPr sz="4800">
              <a:solidFill>
                <a:schemeClr val="lt1"/>
              </a:solidFill>
            </a:endParaRPr>
          </a:p>
        </p:txBody>
      </p:sp>
      <p:sp>
        <p:nvSpPr>
          <p:cNvPr id="195" name="Google Shape;195;p31"/>
          <p:cNvSpPr txBox="1"/>
          <p:nvPr/>
        </p:nvSpPr>
        <p:spPr>
          <a:xfrm>
            <a:off x="2966250" y="39428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3</a:t>
            </a:r>
            <a:endParaRPr sz="5000"/>
          </a:p>
        </p:txBody>
      </p:sp>
      <p:sp>
        <p:nvSpPr>
          <p:cNvPr id="196" name="Google Shape;196;p31"/>
          <p:cNvSpPr txBox="1"/>
          <p:nvPr/>
        </p:nvSpPr>
        <p:spPr>
          <a:xfrm>
            <a:off x="2966250" y="39428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3</a:t>
            </a:r>
            <a:endParaRPr sz="4800">
              <a:solidFill>
                <a:schemeClr val="lt1"/>
              </a:solidFill>
            </a:endParaRPr>
          </a:p>
        </p:txBody>
      </p:sp>
      <p:sp>
        <p:nvSpPr>
          <p:cNvPr id="197" name="Google Shape;197;p31"/>
          <p:cNvSpPr txBox="1"/>
          <p:nvPr/>
        </p:nvSpPr>
        <p:spPr>
          <a:xfrm>
            <a:off x="408250" y="4006750"/>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2</a:t>
            </a:r>
            <a:endParaRPr sz="5000"/>
          </a:p>
        </p:txBody>
      </p:sp>
      <p:sp>
        <p:nvSpPr>
          <p:cNvPr id="198" name="Google Shape;198;p31"/>
          <p:cNvSpPr txBox="1"/>
          <p:nvPr/>
        </p:nvSpPr>
        <p:spPr>
          <a:xfrm>
            <a:off x="408250" y="4006750"/>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2</a:t>
            </a:r>
            <a:endParaRPr sz="4800">
              <a:solidFill>
                <a:schemeClr val="lt1"/>
              </a:solidFill>
            </a:endParaRPr>
          </a:p>
        </p:txBody>
      </p:sp>
      <p:sp>
        <p:nvSpPr>
          <p:cNvPr id="199" name="Google Shape;199;p31"/>
          <p:cNvSpPr txBox="1"/>
          <p:nvPr/>
        </p:nvSpPr>
        <p:spPr>
          <a:xfrm>
            <a:off x="3017200" y="1762975"/>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State</a:t>
            </a:r>
            <a:endParaRPr b="1" sz="2400"/>
          </a:p>
        </p:txBody>
      </p:sp>
      <p:sp>
        <p:nvSpPr>
          <p:cNvPr id="200" name="Google Shape;200;p31"/>
          <p:cNvSpPr txBox="1"/>
          <p:nvPr/>
        </p:nvSpPr>
        <p:spPr>
          <a:xfrm>
            <a:off x="3017200" y="2398375"/>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Transition</a:t>
            </a:r>
            <a:endParaRPr b="1" sz="2400"/>
          </a:p>
        </p:txBody>
      </p:sp>
      <p:sp>
        <p:nvSpPr>
          <p:cNvPr id="201" name="Google Shape;201;p31"/>
          <p:cNvSpPr/>
          <p:nvPr/>
        </p:nvSpPr>
        <p:spPr>
          <a:xfrm rot="-1011936">
            <a:off x="2529531" y="1922610"/>
            <a:ext cx="415679" cy="541711"/>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rot="-2116395">
            <a:off x="2721087" y="2722351"/>
            <a:ext cx="415601" cy="541708"/>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txBox="1"/>
          <p:nvPr/>
        </p:nvSpPr>
        <p:spPr>
          <a:xfrm>
            <a:off x="4846525" y="2066900"/>
            <a:ext cx="4026900" cy="28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State-transition models created using expert observations over time.</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Problems:</a:t>
            </a:r>
            <a:endParaRPr b="1" sz="1800"/>
          </a:p>
          <a:p>
            <a:pPr indent="-342900" lvl="0" marL="457200" rtl="0" algn="l">
              <a:spcBef>
                <a:spcPts val="0"/>
              </a:spcBef>
              <a:spcAft>
                <a:spcPts val="0"/>
              </a:spcAft>
              <a:buSzPts val="1800"/>
              <a:buAutoNum type="arabicPeriod"/>
            </a:pPr>
            <a:r>
              <a:rPr b="1" lang="en" sz="1800"/>
              <a:t>Previous state assignments may not hold under novel conditions.</a:t>
            </a:r>
            <a:endParaRPr b="1" sz="1800"/>
          </a:p>
          <a:p>
            <a:pPr indent="-342900" lvl="0" marL="457200" rtl="0" algn="l">
              <a:spcBef>
                <a:spcPts val="0"/>
              </a:spcBef>
              <a:spcAft>
                <a:spcPts val="0"/>
              </a:spcAft>
              <a:buSzPts val="1800"/>
              <a:buAutoNum type="arabicPeriod"/>
            </a:pPr>
            <a:r>
              <a:rPr b="1" lang="en" sz="1800"/>
              <a:t>Often qualitative -- difficult to predict change.</a:t>
            </a:r>
            <a:endParaRPr b="1" sz="1800"/>
          </a:p>
        </p:txBody>
      </p:sp>
      <p:sp>
        <p:nvSpPr>
          <p:cNvPr id="204" name="Google Shape;204;p31"/>
          <p:cNvSpPr txBox="1"/>
          <p:nvPr/>
        </p:nvSpPr>
        <p:spPr>
          <a:xfrm>
            <a:off x="8037900" y="1021888"/>
            <a:ext cx="1182300" cy="91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Native</a:t>
            </a:r>
            <a:endParaRPr/>
          </a:p>
          <a:p>
            <a:pPr indent="0" lvl="0" marL="0" rtl="0" algn="l">
              <a:spcBef>
                <a:spcPts val="0"/>
              </a:spcBef>
              <a:spcAft>
                <a:spcPts val="0"/>
              </a:spcAft>
              <a:buNone/>
            </a:pPr>
            <a:r>
              <a:rPr lang="en"/>
              <a:t>Naturalized</a:t>
            </a:r>
            <a:endParaRPr/>
          </a:p>
          <a:p>
            <a:pPr indent="0" lvl="0" marL="0" rtl="0" algn="l">
              <a:spcBef>
                <a:spcPts val="0"/>
              </a:spcBef>
              <a:spcAft>
                <a:spcPts val="0"/>
              </a:spcAft>
              <a:buNone/>
            </a:pPr>
            <a:r>
              <a:rPr lang="en"/>
              <a:t>Invasive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679200" y="2172025"/>
            <a:ext cx="7638775" cy="2914875"/>
          </a:xfrm>
          <a:prstGeom prst="rect">
            <a:avLst/>
          </a:prstGeom>
          <a:noFill/>
          <a:ln>
            <a:noFill/>
          </a:ln>
        </p:spPr>
      </p:pic>
      <p:pic>
        <p:nvPicPr>
          <p:cNvPr id="210" name="Google Shape;210;p32"/>
          <p:cNvPicPr preferRelativeResize="0"/>
          <p:nvPr/>
        </p:nvPicPr>
        <p:blipFill rotWithShape="1">
          <a:blip r:embed="rId4">
            <a:alphaModFix/>
          </a:blip>
          <a:srcRect b="35160" l="0" r="0" t="34554"/>
          <a:stretch/>
        </p:blipFill>
        <p:spPr>
          <a:xfrm>
            <a:off x="1126175" y="1477350"/>
            <a:ext cx="7010024" cy="1189925"/>
          </a:xfrm>
          <a:prstGeom prst="rect">
            <a:avLst/>
          </a:prstGeom>
          <a:noFill/>
          <a:ln>
            <a:noFill/>
          </a:ln>
        </p:spPr>
      </p:pic>
      <p:sp>
        <p:nvSpPr>
          <p:cNvPr id="211" name="Google Shape;211;p32"/>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Computational approaches to vegetation clustering</a:t>
            </a:r>
            <a:endParaRPr b="1"/>
          </a:p>
        </p:txBody>
      </p:sp>
      <p:sp>
        <p:nvSpPr>
          <p:cNvPr id="212" name="Google Shape;212;p32"/>
          <p:cNvSpPr txBox="1"/>
          <p:nvPr>
            <p:ph idx="1" type="body"/>
          </p:nvPr>
        </p:nvSpPr>
        <p:spPr>
          <a:xfrm>
            <a:off x="400575" y="768625"/>
            <a:ext cx="8196000" cy="91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t>Computer-based clustering may better classify vegetation “states” with correlated species abundances</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3"/>
          <p:cNvPicPr preferRelativeResize="0"/>
          <p:nvPr/>
        </p:nvPicPr>
        <p:blipFill rotWithShape="1">
          <a:blip r:embed="rId3">
            <a:alphaModFix/>
          </a:blip>
          <a:srcRect b="35160" l="0" r="0" t="34554"/>
          <a:stretch/>
        </p:blipFill>
        <p:spPr>
          <a:xfrm>
            <a:off x="1066988" y="736500"/>
            <a:ext cx="7010024" cy="1189925"/>
          </a:xfrm>
          <a:prstGeom prst="rect">
            <a:avLst/>
          </a:prstGeom>
          <a:noFill/>
          <a:ln>
            <a:noFill/>
          </a:ln>
        </p:spPr>
      </p:pic>
      <p:sp>
        <p:nvSpPr>
          <p:cNvPr id="218" name="Google Shape;218;p33"/>
          <p:cNvSpPr txBox="1"/>
          <p:nvPr>
            <p:ph type="title"/>
          </p:nvPr>
        </p:nvSpPr>
        <p:spPr>
          <a:xfrm>
            <a:off x="0" y="0"/>
            <a:ext cx="9144000" cy="7365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Multi-state (Markov) modeling</a:t>
            </a:r>
            <a:endParaRPr b="1"/>
          </a:p>
        </p:txBody>
      </p:sp>
      <p:sp>
        <p:nvSpPr>
          <p:cNvPr id="219" name="Google Shape;219;p33"/>
          <p:cNvSpPr/>
          <p:nvPr/>
        </p:nvSpPr>
        <p:spPr>
          <a:xfrm>
            <a:off x="224250" y="4038550"/>
            <a:ext cx="874500" cy="88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200450" y="1762975"/>
            <a:ext cx="1007100" cy="1031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2726700" y="3888950"/>
            <a:ext cx="1007100" cy="1031100"/>
          </a:xfrm>
          <a:prstGeom prst="diamond">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1413605" y="4242375"/>
            <a:ext cx="1237800" cy="201000"/>
          </a:xfrm>
          <a:prstGeom prst="rightArrow">
            <a:avLst>
              <a:gd fmla="val 50000" name="adj1"/>
              <a:gd fmla="val 50000" name="adj2"/>
            </a:avLst>
          </a:prstGeom>
          <a:gradFill>
            <a:gsLst>
              <a:gs pos="0">
                <a:srgbClr val="6AA84F"/>
              </a:gs>
              <a:gs pos="100000">
                <a:srgbClr val="3C78D8"/>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rot="10800000">
            <a:off x="1304295" y="4426900"/>
            <a:ext cx="1237800" cy="201000"/>
          </a:xfrm>
          <a:prstGeom prst="rightArrow">
            <a:avLst>
              <a:gd fmla="val 50000" name="adj1"/>
              <a:gd fmla="val 50000" name="adj2"/>
            </a:avLst>
          </a:prstGeom>
          <a:gradFill>
            <a:gsLst>
              <a:gs pos="0">
                <a:srgbClr val="6AA84F"/>
              </a:gs>
              <a:gs pos="100000">
                <a:srgbClr val="3C78D8"/>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rot="2410426">
            <a:off x="1099701" y="3166746"/>
            <a:ext cx="1918749" cy="213756"/>
          </a:xfrm>
          <a:prstGeom prst="rightArrow">
            <a:avLst>
              <a:gd fmla="val 50000" name="adj1"/>
              <a:gd fmla="val 50000" name="adj2"/>
            </a:avLst>
          </a:prstGeom>
          <a:gradFill>
            <a:gsLst>
              <a:gs pos="0">
                <a:srgbClr val="E06666"/>
              </a:gs>
              <a:gs pos="50000">
                <a:srgbClr val="A03A3A"/>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rot="-8389786">
            <a:off x="926823" y="3228770"/>
            <a:ext cx="1846803" cy="201609"/>
          </a:xfrm>
          <a:prstGeom prst="rightArrow">
            <a:avLst>
              <a:gd fmla="val 50000" name="adj1"/>
              <a:gd fmla="val 50000" name="adj2"/>
            </a:avLst>
          </a:prstGeom>
          <a:gradFill>
            <a:gsLst>
              <a:gs pos="0">
                <a:srgbClr val="E06666"/>
              </a:gs>
              <a:gs pos="50000">
                <a:srgbClr val="A03A3A"/>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rot="-5390408">
            <a:off x="24797" y="3268900"/>
            <a:ext cx="1075204" cy="217640"/>
          </a:xfrm>
          <a:prstGeom prst="rightArrow">
            <a:avLst>
              <a:gd fmla="val 50000" name="adj1"/>
              <a:gd fmla="val 50000" name="adj2"/>
            </a:avLst>
          </a:prstGeom>
          <a:gradFill>
            <a:gsLst>
              <a:gs pos="0">
                <a:srgbClr val="E06666"/>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rot="5409592">
            <a:off x="222999" y="3356711"/>
            <a:ext cx="1075204" cy="217640"/>
          </a:xfrm>
          <a:prstGeom prst="rightArrow">
            <a:avLst>
              <a:gd fmla="val 50000" name="adj1"/>
              <a:gd fmla="val 50000" name="adj2"/>
            </a:avLst>
          </a:prstGeom>
          <a:gradFill>
            <a:gsLst>
              <a:gs pos="0">
                <a:srgbClr val="E06666"/>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nvSpPr>
        <p:spPr>
          <a:xfrm>
            <a:off x="445325" y="17934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1</a:t>
            </a:r>
            <a:endParaRPr sz="5000"/>
          </a:p>
        </p:txBody>
      </p:sp>
      <p:sp>
        <p:nvSpPr>
          <p:cNvPr id="229" name="Google Shape;229;p33"/>
          <p:cNvSpPr txBox="1"/>
          <p:nvPr/>
        </p:nvSpPr>
        <p:spPr>
          <a:xfrm>
            <a:off x="445325" y="17934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1</a:t>
            </a:r>
            <a:endParaRPr sz="4800">
              <a:solidFill>
                <a:schemeClr val="lt1"/>
              </a:solidFill>
            </a:endParaRPr>
          </a:p>
        </p:txBody>
      </p:sp>
      <p:sp>
        <p:nvSpPr>
          <p:cNvPr id="230" name="Google Shape;230;p33"/>
          <p:cNvSpPr txBox="1"/>
          <p:nvPr/>
        </p:nvSpPr>
        <p:spPr>
          <a:xfrm>
            <a:off x="2966250" y="39428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3</a:t>
            </a:r>
            <a:endParaRPr sz="5000"/>
          </a:p>
        </p:txBody>
      </p:sp>
      <p:sp>
        <p:nvSpPr>
          <p:cNvPr id="231" name="Google Shape;231;p33"/>
          <p:cNvSpPr txBox="1"/>
          <p:nvPr/>
        </p:nvSpPr>
        <p:spPr>
          <a:xfrm>
            <a:off x="2966250" y="39428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3</a:t>
            </a:r>
            <a:endParaRPr sz="4800">
              <a:solidFill>
                <a:schemeClr val="lt1"/>
              </a:solidFill>
            </a:endParaRPr>
          </a:p>
        </p:txBody>
      </p:sp>
      <p:sp>
        <p:nvSpPr>
          <p:cNvPr id="232" name="Google Shape;232;p33"/>
          <p:cNvSpPr txBox="1"/>
          <p:nvPr/>
        </p:nvSpPr>
        <p:spPr>
          <a:xfrm>
            <a:off x="408250" y="4006750"/>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2</a:t>
            </a:r>
            <a:endParaRPr sz="5000"/>
          </a:p>
        </p:txBody>
      </p:sp>
      <p:sp>
        <p:nvSpPr>
          <p:cNvPr id="233" name="Google Shape;233;p33"/>
          <p:cNvSpPr txBox="1"/>
          <p:nvPr/>
        </p:nvSpPr>
        <p:spPr>
          <a:xfrm>
            <a:off x="408250" y="4006750"/>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2</a:t>
            </a:r>
            <a:endParaRPr sz="4800">
              <a:solidFill>
                <a:schemeClr val="lt1"/>
              </a:solidFill>
            </a:endParaRPr>
          </a:p>
        </p:txBody>
      </p:sp>
      <p:sp>
        <p:nvSpPr>
          <p:cNvPr id="234" name="Google Shape;234;p33"/>
          <p:cNvSpPr/>
          <p:nvPr/>
        </p:nvSpPr>
        <p:spPr>
          <a:xfrm rot="10800000">
            <a:off x="4028562" y="2655595"/>
            <a:ext cx="415800" cy="541800"/>
          </a:xfrm>
          <a:prstGeom prst="lef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1413605" y="2085763"/>
            <a:ext cx="1237800" cy="201000"/>
          </a:xfrm>
          <a:prstGeom prst="rightArrow">
            <a:avLst>
              <a:gd fmla="val 50000" name="adj1"/>
              <a:gd fmla="val 50000" name="adj2"/>
            </a:avLst>
          </a:prstGeom>
          <a:gradFill>
            <a:gsLst>
              <a:gs pos="0">
                <a:srgbClr val="E06666"/>
              </a:gs>
              <a:gs pos="100000">
                <a:srgbClr val="B495D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rot="10800000">
            <a:off x="1304295" y="2270288"/>
            <a:ext cx="1237800" cy="201000"/>
          </a:xfrm>
          <a:prstGeom prst="rightArrow">
            <a:avLst>
              <a:gd fmla="val 50000" name="adj1"/>
              <a:gd fmla="val 50000" name="adj2"/>
            </a:avLst>
          </a:prstGeom>
          <a:gradFill>
            <a:gsLst>
              <a:gs pos="0">
                <a:srgbClr val="E06666"/>
              </a:gs>
              <a:gs pos="100000">
                <a:srgbClr val="B495D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2726600" y="1762975"/>
            <a:ext cx="1121700" cy="921600"/>
          </a:xfrm>
          <a:prstGeom prst="triangle">
            <a:avLst>
              <a:gd fmla="val 50000" name="adj"/>
            </a:avLst>
          </a:prstGeom>
          <a:solidFill>
            <a:srgbClr val="B495D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txBox="1"/>
          <p:nvPr/>
        </p:nvSpPr>
        <p:spPr>
          <a:xfrm>
            <a:off x="2995375" y="17934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t>4</a:t>
            </a:r>
            <a:endParaRPr sz="5000"/>
          </a:p>
        </p:txBody>
      </p:sp>
      <p:sp>
        <p:nvSpPr>
          <p:cNvPr id="239" name="Google Shape;239;p33"/>
          <p:cNvSpPr txBox="1"/>
          <p:nvPr/>
        </p:nvSpPr>
        <p:spPr>
          <a:xfrm>
            <a:off x="2995375" y="1786225"/>
            <a:ext cx="6243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rPr>
              <a:t>4</a:t>
            </a:r>
            <a:endParaRPr sz="4800">
              <a:solidFill>
                <a:schemeClr val="lt1"/>
              </a:solidFill>
            </a:endParaRPr>
          </a:p>
        </p:txBody>
      </p:sp>
      <p:sp>
        <p:nvSpPr>
          <p:cNvPr id="240" name="Google Shape;240;p33"/>
          <p:cNvSpPr/>
          <p:nvPr/>
        </p:nvSpPr>
        <p:spPr>
          <a:xfrm rot="-5390408">
            <a:off x="2593547" y="3160975"/>
            <a:ext cx="1075204" cy="217640"/>
          </a:xfrm>
          <a:prstGeom prst="rightArrow">
            <a:avLst>
              <a:gd fmla="val 50000" name="adj1"/>
              <a:gd fmla="val 50000" name="adj2"/>
            </a:avLst>
          </a:prstGeom>
          <a:gradFill>
            <a:gsLst>
              <a:gs pos="0">
                <a:srgbClr val="B495D1"/>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rot="5409592">
            <a:off x="2791749" y="3248786"/>
            <a:ext cx="1075204" cy="217640"/>
          </a:xfrm>
          <a:prstGeom prst="rightArrow">
            <a:avLst>
              <a:gd fmla="val 50000" name="adj1"/>
              <a:gd fmla="val 50000" name="adj2"/>
            </a:avLst>
          </a:prstGeom>
          <a:gradFill>
            <a:gsLst>
              <a:gs pos="0">
                <a:srgbClr val="B495D1"/>
              </a:gs>
              <a:gs pos="100000">
                <a:srgbClr val="3C78D8"/>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rot="-2326808">
            <a:off x="1033657" y="3120711"/>
            <a:ext cx="1807184" cy="213829"/>
          </a:xfrm>
          <a:prstGeom prst="rightArrow">
            <a:avLst>
              <a:gd fmla="val 50000" name="adj1"/>
              <a:gd fmla="val 50000" name="adj2"/>
            </a:avLst>
          </a:prstGeom>
          <a:gradFill>
            <a:gsLst>
              <a:gs pos="0">
                <a:srgbClr val="B495D1"/>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rot="8469436">
            <a:off x="1053401" y="3326893"/>
            <a:ext cx="1922399" cy="201525"/>
          </a:xfrm>
          <a:prstGeom prst="rightArrow">
            <a:avLst>
              <a:gd fmla="val 50000" name="adj1"/>
              <a:gd fmla="val 50000" name="adj2"/>
            </a:avLst>
          </a:prstGeom>
          <a:gradFill>
            <a:gsLst>
              <a:gs pos="0">
                <a:srgbClr val="B495D1"/>
              </a:gs>
              <a:gs pos="100000">
                <a:srgbClr val="6AA84F"/>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3"/>
          <p:cNvPicPr preferRelativeResize="0"/>
          <p:nvPr/>
        </p:nvPicPr>
        <p:blipFill rotWithShape="1">
          <a:blip r:embed="rId4">
            <a:alphaModFix/>
          </a:blip>
          <a:srcRect b="0" l="0" r="0" t="71139"/>
          <a:stretch/>
        </p:blipFill>
        <p:spPr>
          <a:xfrm>
            <a:off x="4624600" y="2085763"/>
            <a:ext cx="4105650" cy="1681425"/>
          </a:xfrm>
          <a:prstGeom prst="rect">
            <a:avLst/>
          </a:prstGeom>
          <a:noFill/>
          <a:ln>
            <a:noFill/>
          </a:ln>
        </p:spPr>
      </p:pic>
      <p:sp>
        <p:nvSpPr>
          <p:cNvPr id="245" name="Google Shape;245;p33"/>
          <p:cNvSpPr txBox="1"/>
          <p:nvPr/>
        </p:nvSpPr>
        <p:spPr>
          <a:xfrm>
            <a:off x="4335750" y="3981175"/>
            <a:ext cx="4573200" cy="17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Direct quantification of transition probabilities and their relationship with environmental variables</a:t>
            </a:r>
            <a:endParaRPr b="1" sz="1800"/>
          </a:p>
          <a:p>
            <a:pPr indent="0" lvl="0" marL="0" rtl="0" algn="l">
              <a:spcBef>
                <a:spcPts val="0"/>
              </a:spcBef>
              <a:spcAft>
                <a:spcPts val="0"/>
              </a:spcAft>
              <a:buNone/>
            </a:pPr>
            <a:r>
              <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